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60" r:id="rId4"/>
    <p:sldId id="290" r:id="rId5"/>
    <p:sldId id="291" r:id="rId6"/>
    <p:sldId id="273" r:id="rId7"/>
    <p:sldId id="277" r:id="rId8"/>
    <p:sldId id="278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7" r:id="rId31"/>
    <p:sldId id="313" r:id="rId32"/>
    <p:sldId id="314" r:id="rId33"/>
    <p:sldId id="315" r:id="rId34"/>
    <p:sldId id="316" r:id="rId35"/>
    <p:sldId id="288" r:id="rId36"/>
    <p:sldId id="289" r:id="rId3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840"/>
    <a:srgbClr val="556EA5"/>
    <a:srgbClr val="619CB9"/>
    <a:srgbClr val="5E94B7"/>
    <a:srgbClr val="00709F"/>
    <a:srgbClr val="164A75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81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ZAP_slide_template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542" y="2505346"/>
            <a:ext cx="7805576" cy="7918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Raleway"/>
                <a:cs typeface="Raleway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968247" y="3398632"/>
            <a:ext cx="7286625" cy="578261"/>
          </a:xfrm>
        </p:spPr>
        <p:txBody>
          <a:bodyPr>
            <a:noAutofit/>
          </a:bodyPr>
          <a:lstStyle>
            <a:lvl1pPr marL="0" indent="0">
              <a:buNone/>
              <a:defRPr sz="2700" b="1">
                <a:solidFill>
                  <a:schemeClr val="accent1">
                    <a:lumMod val="40000"/>
                    <a:lumOff val="60000"/>
                  </a:schemeClr>
                </a:solidFill>
                <a:latin typeface="Raleway"/>
                <a:cs typeface="Raleway"/>
              </a:defRPr>
            </a:lvl1pPr>
            <a:lvl2pPr>
              <a:defRPr sz="2700" b="1">
                <a:solidFill>
                  <a:schemeClr val="accent1">
                    <a:lumMod val="40000"/>
                    <a:lumOff val="60000"/>
                  </a:schemeClr>
                </a:solidFill>
                <a:latin typeface="Raleway"/>
                <a:cs typeface="Raleway"/>
              </a:defRPr>
            </a:lvl2pPr>
            <a:lvl3pPr>
              <a:defRPr sz="2700" b="1">
                <a:solidFill>
                  <a:schemeClr val="accent1">
                    <a:lumMod val="40000"/>
                    <a:lumOff val="60000"/>
                  </a:schemeClr>
                </a:solidFill>
                <a:latin typeface="Raleway"/>
                <a:cs typeface="Raleway"/>
              </a:defRPr>
            </a:lvl3pPr>
            <a:lvl4pPr>
              <a:defRPr sz="2700" b="1">
                <a:solidFill>
                  <a:schemeClr val="accent1">
                    <a:lumMod val="40000"/>
                    <a:lumOff val="60000"/>
                  </a:schemeClr>
                </a:solidFill>
                <a:latin typeface="Raleway"/>
                <a:cs typeface="Raleway"/>
              </a:defRPr>
            </a:lvl4pPr>
            <a:lvl5pPr>
              <a:defRPr sz="2700" b="1">
                <a:solidFill>
                  <a:schemeClr val="accent1">
                    <a:lumMod val="40000"/>
                    <a:lumOff val="60000"/>
                  </a:schemeClr>
                </a:solidFill>
                <a:latin typeface="Raleway"/>
                <a:cs typeface="Raleway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580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38FF-29C9-BC4D-AF28-88036655B8A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A15B-0831-8D40-A39D-6EBB1173E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5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38FF-29C9-BC4D-AF28-88036655B8A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A15B-0831-8D40-A39D-6EBB1173E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79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38FF-29C9-BC4D-AF28-88036655B8A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A15B-0831-8D40-A39D-6EBB1173E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0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ZAP_slide_template-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7674"/>
            <a:ext cx="7772400" cy="1470025"/>
          </a:xfrm>
        </p:spPr>
        <p:txBody>
          <a:bodyPr/>
          <a:lstStyle>
            <a:lvl1pPr>
              <a:defRPr b="1" i="0">
                <a:solidFill>
                  <a:srgbClr val="5E94B7"/>
                </a:solidFill>
                <a:latin typeface="Raleway"/>
                <a:cs typeface="Raleway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5800" y="2317674"/>
            <a:ext cx="777240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85800" y="3792979"/>
            <a:ext cx="777240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85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ZAP_slide_template-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n w="9525" cmpd="sng">
                  <a:noFill/>
                </a:ln>
                <a:solidFill>
                  <a:srgbClr val="00709F"/>
                </a:solidFill>
                <a:latin typeface="Raleway"/>
                <a:cs typeface="Raleway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rgbClr val="619CB9"/>
              </a:buClr>
              <a:defRPr sz="2400">
                <a:solidFill>
                  <a:srgbClr val="0E1840"/>
                </a:solidFill>
                <a:latin typeface="Raleway"/>
                <a:cs typeface="Raleway"/>
              </a:defRPr>
            </a:lvl1pPr>
            <a:lvl2pPr marL="742950" indent="-285750">
              <a:buClr>
                <a:srgbClr val="619CB9"/>
              </a:buClr>
              <a:buFont typeface="Arial"/>
              <a:buChar char="–"/>
              <a:defRPr sz="1800">
                <a:solidFill>
                  <a:srgbClr val="0E1840"/>
                </a:solidFill>
                <a:latin typeface="Raleway"/>
                <a:cs typeface="Raleway"/>
              </a:defRPr>
            </a:lvl2pPr>
            <a:lvl3pPr marL="1143000" indent="-228600">
              <a:buClr>
                <a:srgbClr val="619CB9"/>
              </a:buClr>
              <a:buFont typeface="Courier New"/>
              <a:buChar char="o"/>
              <a:defRPr sz="1800">
                <a:solidFill>
                  <a:srgbClr val="0E1840"/>
                </a:solidFill>
                <a:latin typeface="Raleway"/>
                <a:cs typeface="Raleway"/>
              </a:defRPr>
            </a:lvl3pPr>
          </a:lstStyle>
          <a:p>
            <a:pPr lvl="0"/>
            <a:r>
              <a:rPr lang="en-US" dirty="0"/>
              <a:t>Click to edit Master text styles:</a:t>
            </a:r>
          </a:p>
          <a:p>
            <a:pPr lvl="0"/>
            <a:r>
              <a:rPr lang="en-US" dirty="0"/>
              <a:t>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180484"/>
            <a:ext cx="822960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49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ZAP_slide_template-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0709F"/>
                </a:solidFill>
                <a:latin typeface="Raleway"/>
                <a:cs typeface="Raleway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buClr>
                <a:srgbClr val="619CB9"/>
              </a:buClr>
              <a:defRPr sz="2400">
                <a:latin typeface="Raleway"/>
                <a:cs typeface="Raleway"/>
              </a:defRPr>
            </a:lvl1pPr>
            <a:lvl2pPr>
              <a:buClr>
                <a:srgbClr val="619CB9"/>
              </a:buClr>
              <a:defRPr sz="1800">
                <a:latin typeface="Raleway"/>
                <a:cs typeface="Raleway"/>
              </a:defRPr>
            </a:lvl2pPr>
            <a:lvl3pPr marL="1143000" indent="-228600">
              <a:buClr>
                <a:srgbClr val="619CB9"/>
              </a:buClr>
              <a:buFont typeface="Courier New"/>
              <a:buChar char="o"/>
              <a:defRPr sz="1800">
                <a:latin typeface="Raleway"/>
                <a:cs typeface="Raleway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styles:</a:t>
            </a:r>
          </a:p>
          <a:p>
            <a:pPr lvl="0"/>
            <a:r>
              <a:rPr lang="en-US" dirty="0"/>
              <a:t>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619CB9"/>
              </a:buClr>
              <a:defRPr sz="2400">
                <a:latin typeface="Raleway"/>
                <a:cs typeface="Raleway"/>
              </a:defRPr>
            </a:lvl1pPr>
            <a:lvl2pPr>
              <a:buClr>
                <a:srgbClr val="619CB9"/>
              </a:buClr>
              <a:defRPr sz="1800"/>
            </a:lvl2pPr>
            <a:lvl3pPr marL="1143000" indent="-228600">
              <a:buClr>
                <a:srgbClr val="619CB9"/>
              </a:buClr>
              <a:buFont typeface="Courier New"/>
              <a:buChar char="o"/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styles:</a:t>
            </a:r>
          </a:p>
          <a:p>
            <a:pPr lvl="0"/>
            <a:r>
              <a:rPr lang="en-US" dirty="0"/>
              <a:t>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180484"/>
            <a:ext cx="822960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57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ZAP_slide_template-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" y="7697"/>
            <a:ext cx="9144000" cy="68580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600200"/>
            <a:ext cx="4822921" cy="4525963"/>
          </a:xfrm>
        </p:spPr>
        <p:txBody>
          <a:bodyPr>
            <a:normAutofit/>
          </a:bodyPr>
          <a:lstStyle>
            <a:lvl1pPr>
              <a:buClr>
                <a:srgbClr val="619CB9"/>
              </a:buClr>
              <a:defRPr sz="2400">
                <a:latin typeface="Raleway"/>
                <a:cs typeface="Raleway"/>
              </a:defRPr>
            </a:lvl1pPr>
            <a:lvl2pPr>
              <a:buClr>
                <a:srgbClr val="619CB9"/>
              </a:buClr>
              <a:defRPr sz="1800">
                <a:latin typeface="Raleway"/>
                <a:cs typeface="Raleway"/>
              </a:defRPr>
            </a:lvl2pPr>
            <a:lvl3pPr marL="1143000" indent="-228600">
              <a:buClr>
                <a:srgbClr val="619CB9"/>
              </a:buClr>
              <a:buFont typeface="Courier New"/>
              <a:buChar char="o"/>
              <a:defRPr sz="1800">
                <a:latin typeface="Raleway"/>
                <a:cs typeface="Raleway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styles:</a:t>
            </a:r>
          </a:p>
          <a:p>
            <a:pPr lvl="0"/>
            <a:r>
              <a:rPr lang="en-US" dirty="0"/>
              <a:t>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180484"/>
            <a:ext cx="822960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0709F"/>
                </a:solidFill>
                <a:latin typeface="Raleway"/>
                <a:cs typeface="Raleway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907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ZAP_slide_template-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3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38FF-29C9-BC4D-AF28-88036655B8A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A15B-0831-8D40-A39D-6EBB1173E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6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38FF-29C9-BC4D-AF28-88036655B8A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A15B-0831-8D40-A39D-6EBB1173E8E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429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38FF-29C9-BC4D-AF28-88036655B8A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A15B-0831-8D40-A39D-6EBB1173E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2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38FF-29C9-BC4D-AF28-88036655B8AA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6A15B-0831-8D40-A39D-6EBB1173E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4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0" r:id="rId3"/>
    <p:sldLayoutId id="2147483652" r:id="rId4"/>
    <p:sldLayoutId id="2147483660" r:id="rId5"/>
    <p:sldLayoutId id="2147483651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ssrn.com/abstract=2768218" TargetMode="External"/><Relationship Id="rId2" Type="http://schemas.openxmlformats.org/officeDocument/2006/relationships/hyperlink" Target="https://nclawyersweekly.com/2017/04/26/compassion-fatigue-for-lawyers-the-well-of-empathy-can-run-dry-with-consequences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childlawpractice.org/" TargetMode="External"/><Relationship Id="rId4" Type="http://schemas.openxmlformats.org/officeDocument/2006/relationships/hyperlink" Target="http://www.blueknot.org.au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commons.pace.edu/plr/vol24/iss1/11" TargetMode="External"/><Relationship Id="rId2" Type="http://schemas.openxmlformats.org/officeDocument/2006/relationships/hyperlink" Target="http://www.americanbar.org/about_the_aba/profession_statistic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lclma.org/wp-content/uploads/2014/04/MacLeish-Vicarious-Trauma.pdf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11/imre.12050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eroabuseproject.org/" TargetMode="External"/><Relationship Id="rId2" Type="http://schemas.openxmlformats.org/officeDocument/2006/relationships/hyperlink" Target="mailto:info@advancedtraumaconsulting.com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mhsa.gov/nctic/trauma-interventions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TRAUMA-INFORMED LEGAL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978204" y="4158212"/>
            <a:ext cx="7732306" cy="5230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600" b="0" kern="1200">
                <a:solidFill>
                  <a:srgbClr val="B9CDE5"/>
                </a:solidFill>
                <a:latin typeface="Raleway"/>
                <a:ea typeface="+mn-ea"/>
                <a:cs typeface="Raleway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Pete Singer, MSW, LICSW</a:t>
            </a:r>
          </a:p>
          <a:p>
            <a:r>
              <a:rPr lang="en-US" sz="2400" dirty="0"/>
              <a:t>Advanced Trauma Consulting</a:t>
            </a:r>
          </a:p>
          <a:p>
            <a:r>
              <a:rPr lang="en-US" sz="2400" dirty="0"/>
              <a:t>Zero Abuse Project</a:t>
            </a:r>
          </a:p>
        </p:txBody>
      </p:sp>
    </p:spTree>
    <p:extLst>
      <p:ext uri="{BB962C8B-B14F-4D97-AF65-F5344CB8AC3E}">
        <p14:creationId xmlns:p14="http://schemas.microsoft.com/office/powerpoint/2010/main" val="245097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9516"/>
            <a:ext cx="8229600" cy="4788567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Accept the client’s emotional state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Accommodate for possible differences related to the trauma and other factors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Executive Functioning Skills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Ability to convey a consistent and organized narrative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Difficulty trusting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Poor follow through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70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9011"/>
            <a:ext cx="8229600" cy="4219072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Who chooses seating?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Assess and adjust environment 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Neighborhood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Architecture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Lighting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82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8484"/>
            <a:ext cx="8229600" cy="4419599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Welcoming entry area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Decrease emphasis on power of legal staff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Assess policies related to missed appointments, communication, etc.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Follow the client’s lead of when to push into trauma and when to back off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60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TRUSTWORTHINESS AND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01516"/>
            <a:ext cx="8229600" cy="4026567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Acting in a way that is </a:t>
            </a:r>
            <a:r>
              <a:rPr lang="en-US" sz="2400" i="1" dirty="0"/>
              <a:t>worthy </a:t>
            </a:r>
            <a:r>
              <a:rPr lang="en-US" sz="2400" dirty="0"/>
              <a:t>of trust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Deeper than simply conveying accurate information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Impacted by what and how information is shared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Strongly impacted by past experiences when trust was given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16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TRUSTWORTHINESS AND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01516"/>
            <a:ext cx="8229600" cy="4026567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Accommodate potential difficulty developing trust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Avoid judging 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Information shared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Emotions expressed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Doubts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81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TRUSTWORTHINESS AND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8380"/>
            <a:ext cx="8229600" cy="4459704"/>
          </a:xfrm>
        </p:spPr>
        <p:txBody>
          <a:bodyPr numCol="1">
            <a:normAutofit fontScale="92500" lnSpcReduction="10000"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Avoid unnecessary consequences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Clear, accurate, transparent communication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Communication in the client’s preferred language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Be careful with and follow through on commitments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Proactively review practices related to missed appointments, incomplete paperwork, poor communication, narrative inconsistencies, media, and confidentiality  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33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PEER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8380"/>
            <a:ext cx="8229600" cy="4459704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Much trauma comes through relationship. Healing and support does too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Competent and supportive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Family, friends, coworkers, classmates, teachers, caregivers, community, and more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Identify and access supports without exhausting or becoming overly dependent on them</a:t>
            </a: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53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PEER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8380"/>
            <a:ext cx="8229600" cy="4459704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Clarify if peer support efforts will occur internally or externally (employee/volunteer or collaborative/referral partner)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Helps to avoid over dependence on legal team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Equipping the supports as appropriate 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Keeping Faith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Honoring and respecting supports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65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PEER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8380"/>
            <a:ext cx="8229600" cy="4459704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Ask clients to identify current supports and plans for accessing them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Become familiar with frequently-accessed formal and informal supports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Develop partnerships with advocacy and service </a:t>
            </a:r>
            <a:r>
              <a:rPr lang="en-US" sz="2400" dirty="0" err="1"/>
              <a:t>service</a:t>
            </a:r>
            <a:r>
              <a:rPr lang="en-US" sz="2400" dirty="0"/>
              <a:t> organizations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Employ or contract with a specialist</a:t>
            </a: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54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COLLABORATION AND MUTUALITY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8380"/>
            <a:ext cx="8229600" cy="4459704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Doing </a:t>
            </a:r>
            <a:r>
              <a:rPr lang="en-US" sz="2400" i="1" dirty="0"/>
              <a:t>with</a:t>
            </a:r>
            <a:r>
              <a:rPr lang="en-US" sz="2400" dirty="0"/>
              <a:t>, not </a:t>
            </a:r>
            <a:r>
              <a:rPr lang="en-US" sz="2400" i="1" dirty="0"/>
              <a:t>for</a:t>
            </a:r>
            <a:r>
              <a:rPr lang="en-US" sz="2400" dirty="0"/>
              <a:t> or </a:t>
            </a:r>
            <a:r>
              <a:rPr lang="en-US" sz="2400" i="1" dirty="0"/>
              <a:t>to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Legal team/client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Legal team/other providers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Dismantle siloes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Lessen power differentials and foster teamwork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Enhances engagement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5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Understand the importance of trauma-informed legal practice.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Identify key components of trauma-informed legal practice.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Identify strategies to expand and assess trauma-informed legal practice.</a:t>
            </a:r>
          </a:p>
          <a:p>
            <a:pPr lvl="0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WARNING</a:t>
            </a:r>
          </a:p>
        </p:txBody>
      </p:sp>
    </p:spTree>
    <p:extLst>
      <p:ext uri="{BB962C8B-B14F-4D97-AF65-F5344CB8AC3E}">
        <p14:creationId xmlns:p14="http://schemas.microsoft.com/office/powerpoint/2010/main" val="3663065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COLLABORATION AND MUTUALITY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4737"/>
            <a:ext cx="8229600" cy="4323347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Consult with other professionals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Cross-agency training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Develop a list of trusted referral and consultation options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Include the client as an active part of the legal team</a:t>
            </a: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06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COLLABORATION AND MUTUALITY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4737"/>
            <a:ext cx="8229600" cy="4323347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Work together to determine priorities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Listen fully to the client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Minimize power differentials to the extent possible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Decision making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Information sharing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Roleplay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95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EMPOWERMENT, VOICE, AND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4737"/>
            <a:ext cx="8229600" cy="4323347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Trauma is incredibly disempowering – 3 Es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Children are often especially disempowered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Legal team and other supports can continue the disempowerment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Legal team often comes from a position of inherent power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Closely related to Collaboration and Mutuality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8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EMPOWERMENT, VOICE, AND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9432"/>
            <a:ext cx="8229600" cy="4058652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Acknowledge and help client see their strengths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Acknowledge, minimize, and discuss power differentials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Allow the client to determine level of publicity and their role in the publicity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58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EMPOWERMENT, VOICE, AND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73705"/>
            <a:ext cx="8229600" cy="3954379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Avoid efforts to coerce client to make preferred decisions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Help client build self-advocacy skills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Provide the client as much control as safely possible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568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HISTORICAL, CULTURAL, GENDER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2443"/>
            <a:ext cx="8229600" cy="4435642"/>
          </a:xfrm>
        </p:spPr>
        <p:txBody>
          <a:bodyPr numCol="1">
            <a:normAutofit lnSpcReduction="10000"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The lasting impact of trauma on people and communities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Slavery, genocide, systematic removal of children, cultural suppression and appropriation, public disparagement, displacement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Unconscious bias, disparities, stereotypes, dependence, lack of representation, ongoing effects of past wrongs, denial of wisdom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668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HISTORICAL, CULTURAL, GENDER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2443"/>
            <a:ext cx="8229600" cy="4435642"/>
          </a:xfrm>
        </p:spPr>
        <p:txBody>
          <a:bodyPr numCol="1">
            <a:normAutofit lnSpcReduction="10000"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Legal field actively involved on all sides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Immigration, refugee, displacement-related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Civil rights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Child protection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Discrimination, bias, harassment, access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Many more areas relate to historical, cultural, and gender factors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31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HISTORICAL, CULTURAL, GENDER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2443"/>
            <a:ext cx="8229600" cy="4435642"/>
          </a:xfrm>
        </p:spPr>
        <p:txBody>
          <a:bodyPr numCol="1">
            <a:normAutofit fontScale="92500" lnSpcReduction="10000"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Representation (American Bar Association)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69% male in 2009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64% male in 2019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2016 – first year option other than male or female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88% White, 5% African American, 2% Asian American, 1% Native American in 2009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Virtually unchanged in 2019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96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HISTORICAL, CULTURAL, GENDER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9516"/>
            <a:ext cx="8229600" cy="4957010"/>
          </a:xfrm>
        </p:spPr>
        <p:txBody>
          <a:bodyPr numCol="1">
            <a:normAutofit fontScale="92500" lnSpcReduction="20000"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Acknowledge and address community’s impact on recovery from trauma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Allow the person to define their historical, cultural, and gender experience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High quality interpreters who can translate legal terms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Provide attorneys and legal professionals who speak the client’s language and have some shared experiences when possible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Improve representation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087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HISTORICAL, CULTURAL, GENDER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2443"/>
            <a:ext cx="8229600" cy="4435642"/>
          </a:xfrm>
        </p:spPr>
        <p:txBody>
          <a:bodyPr numCol="1">
            <a:normAutofit lnSpcReduction="10000"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Listen to the way the person describes their experience, rather than assuming all people from a particular group have the same perspective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Be aware of your own historical, cultural, and gender experiences, as well as how they may intersect with the client’s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Take time to learn about possible historical, cultural, and gender experiences the client may have had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7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417637"/>
            <a:ext cx="7543800" cy="4654299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325" dirty="0">
                <a:solidFill>
                  <a:srgbClr val="FF0000"/>
                </a:solidFill>
              </a:rPr>
              <a:t>TRAUMA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“RESULTS FROM AN </a:t>
            </a:r>
            <a:r>
              <a:rPr lang="en-US" b="1" dirty="0"/>
              <a:t>EVENT</a:t>
            </a:r>
            <a:r>
              <a:rPr lang="en-US" dirty="0"/>
              <a:t>, SERIES OF EVENTS, OR SET OF CIRCUMSTANCES THAT IS </a:t>
            </a:r>
            <a:r>
              <a:rPr lang="en-US" b="1" dirty="0"/>
              <a:t>EXPEREINCED</a:t>
            </a:r>
            <a:r>
              <a:rPr lang="en-US" dirty="0"/>
              <a:t> BY AN INDIVIDUAL AS PHYSICALLY OR EMOTIONALLY HARMFUL OR LIFE THREATENING, AND THAT HAS LASTING </a:t>
            </a:r>
            <a:r>
              <a:rPr lang="en-US" b="1" dirty="0"/>
              <a:t>EFFECTS</a:t>
            </a:r>
            <a:r>
              <a:rPr lang="en-US" dirty="0"/>
              <a:t> ON THE PERSON’S FUNCTIONING AND MENTAL, PHYSICAL, SOCIAL, EMOTIONAL, OR SPIRITUAL WELL-BEING.”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SAMHSA, 2014</a:t>
            </a:r>
          </a:p>
        </p:txBody>
      </p:sp>
    </p:spTree>
    <p:extLst>
      <p:ext uri="{BB962C8B-B14F-4D97-AF65-F5344CB8AC3E}">
        <p14:creationId xmlns:p14="http://schemas.microsoft.com/office/powerpoint/2010/main" val="855214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HISTORICAL, CULTURAL, GENDER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2443"/>
            <a:ext cx="8229600" cy="4435642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C00000"/>
                </a:solidFill>
              </a:rPr>
              <a:t>By borrowing trauma-informed techniques developed in the therapeutic context, attorneys are learning to provide more effective representation.</a:t>
            </a:r>
          </a:p>
          <a:p>
            <a:pPr marL="0" indent="0" algn="ctr">
              <a:buNone/>
            </a:pPr>
            <a:r>
              <a:rPr lang="en-US" sz="4400" dirty="0"/>
              <a:t>Katz &amp; </a:t>
            </a:r>
            <a:r>
              <a:rPr lang="en-US" sz="4400" dirty="0" err="1"/>
              <a:t>Haldar</a:t>
            </a:r>
            <a:r>
              <a:rPr lang="en-US" sz="4400" dirty="0"/>
              <a:t> (2016)</a:t>
            </a:r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07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SELECTED 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2443"/>
            <a:ext cx="8229600" cy="4435642"/>
          </a:xfrm>
        </p:spPr>
        <p:txBody>
          <a:bodyPr numCol="1"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u="sng" dirty="0"/>
              <a:t>Acton, G. J., &amp; </a:t>
            </a:r>
            <a:r>
              <a:rPr lang="en-US" u="sng" dirty="0" err="1"/>
              <a:t>Malathum</a:t>
            </a:r>
            <a:r>
              <a:rPr lang="en-US" u="sng" dirty="0"/>
              <a:t>, P. (2000). Basic Need Status and Health-Promoting Self-Care Behavior in Adults. Western Journal of Nursing Research, 22(7), 796-811. doi:10.1177/01939450022044764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dirty="0"/>
              <a:t>Aydin, C. (2017). How to Forget the Unforgettable? On Collective Trauma, Cultural Identity, and </a:t>
            </a:r>
            <a:r>
              <a:rPr lang="en-US" dirty="0" err="1"/>
              <a:t>Mnemotechnologies</a:t>
            </a:r>
            <a:r>
              <a:rPr lang="en-US" dirty="0"/>
              <a:t>, </a:t>
            </a:r>
            <a:r>
              <a:rPr lang="en-US" i="1" dirty="0"/>
              <a:t>Identity, 17</a:t>
            </a:r>
            <a:r>
              <a:rPr lang="en-US" dirty="0"/>
              <a:t>:3, 125-137, DOI:10.1080/15283488.2017.1340160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dirty="0" err="1"/>
              <a:t>Baetz</a:t>
            </a:r>
            <a:r>
              <a:rPr lang="en-US" dirty="0"/>
              <a:t>, C. (2016, May 4). </a:t>
            </a:r>
            <a:r>
              <a:rPr lang="en-US" i="1" dirty="0"/>
              <a:t>Understanding the Impact of Secondary Traumatic Stress on Lawyers Working with Children and Families. </a:t>
            </a:r>
            <a:r>
              <a:rPr lang="en-US" dirty="0"/>
              <a:t>Lecture presented at The American Bar Association Center for Professional Development, Chicago.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dirty="0"/>
              <a:t>Buchanan, B., Coyle, J., </a:t>
            </a:r>
            <a:r>
              <a:rPr lang="en-US" dirty="0" err="1"/>
              <a:t>Brafford</a:t>
            </a:r>
            <a:r>
              <a:rPr lang="en-US" dirty="0"/>
              <a:t>, A., Campbell, D., </a:t>
            </a:r>
            <a:r>
              <a:rPr lang="en-US" dirty="0" err="1"/>
              <a:t>Camson</a:t>
            </a:r>
            <a:r>
              <a:rPr lang="en-US" dirty="0"/>
              <a:t>, J., Gruber, C., . . . White, J. (2017). The Path to Lawyer Well-Being: Practical Recommendations for Positive Change (The Report of the National Task Force on Lawyer Well-Being), Part II, Recommendations for Law Schools. SSRN Electronic Journal. doi:10.2139/ssrn.3021218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u="sng" dirty="0"/>
              <a:t>Cho J. A Distressing Business: Suffering can be the human consequence of lawyering. ABA Journal [serial online]. June 2018;104(6):28-29. Available from: EBSCO </a:t>
            </a:r>
            <a:r>
              <a:rPr lang="en-US" u="sng" dirty="0" err="1"/>
              <a:t>MegaFILE</a:t>
            </a:r>
            <a:r>
              <a:rPr lang="en-US" u="sng" dirty="0"/>
              <a:t>, Ipswich, MA. Accessed September 10, 2018.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2" indent="0">
              <a:lnSpc>
                <a:spcPct val="150000"/>
              </a:lnSpc>
              <a:buNone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73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SELECTED 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2443"/>
            <a:ext cx="8229600" cy="4435642"/>
          </a:xfrm>
        </p:spPr>
        <p:txBody>
          <a:bodyPr numCol="1"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dirty="0"/>
              <a:t>Donovan, D. (2017, April 26). Compassion Fatigue: For Lawyers, the Well of Empathy Can Run Dry - with Consequences. North Carolina Lawyers Weekly. Retrieved September 10, 2018, from </a:t>
            </a:r>
            <a:r>
              <a:rPr lang="en-US" u="sng" dirty="0">
                <a:hlinkClick r:id="rId2"/>
              </a:rPr>
              <a:t>https://nclawyersweekly.com/2017/04/26/compassion-fatigue-for-lawyers-the-well-of-empathy-can-run-dry-with-consequences/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dirty="0"/>
              <a:t>Grim cases take a toll on lawyers. Lawyer [serial online]. March 19, 2012;:8-1NULL. Available from: Business Source Premier, Ipswich, MA. Accessed September 10, 2018.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dirty="0"/>
              <a:t>Katz, Sarah and </a:t>
            </a:r>
            <a:r>
              <a:rPr lang="en-US" dirty="0" err="1"/>
              <a:t>Haldar</a:t>
            </a:r>
            <a:r>
              <a:rPr lang="en-US" dirty="0"/>
              <a:t>, </a:t>
            </a:r>
            <a:r>
              <a:rPr lang="en-US" dirty="0" err="1"/>
              <a:t>Deeya</a:t>
            </a:r>
            <a:r>
              <a:rPr lang="en-US" dirty="0"/>
              <a:t>, The Pedagogy of Trauma-Informed Lawyering (April 21, 2016). 22 Clinical L. Rev. 359 (2016); Temple University Legal Studies Research Paper No. 2016-29. Available at SSRN: </a:t>
            </a:r>
            <a:r>
              <a:rPr lang="en-US" u="sng" dirty="0">
                <a:hlinkClick r:id="rId3"/>
              </a:rPr>
              <a:t>https://ssrn.com/abstract=2768218</a:t>
            </a:r>
            <a:r>
              <a:rPr lang="en-US" dirty="0"/>
              <a:t>. Retrieved September 19, 2019.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dirty="0" err="1"/>
              <a:t>Kezelman</a:t>
            </a:r>
            <a:r>
              <a:rPr lang="en-US" dirty="0"/>
              <a:t>, C. &amp; </a:t>
            </a:r>
            <a:r>
              <a:rPr lang="en-US" dirty="0" err="1"/>
              <a:t>Stavropoulas</a:t>
            </a:r>
            <a:r>
              <a:rPr lang="en-US" dirty="0"/>
              <a:t>, P. (2016). Trauma and the Law: Applying Trauma-Informed Practice to Legal and Judicial Contexts. The Blue Knot Foundation. Retrieved from </a:t>
            </a:r>
            <a:r>
              <a:rPr lang="en-US" u="sng" dirty="0">
                <a:hlinkClick r:id="rId4"/>
              </a:rPr>
              <a:t>http://www.blueknot.org.au</a:t>
            </a:r>
            <a:r>
              <a:rPr lang="en-US" dirty="0"/>
              <a:t>. Accessed September 17, 2019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dirty="0"/>
              <a:t>Kraemer, T. &amp; Patten, E. (2014). Establishing a Trauma-Informed Lawyer-Client Relationship (Part One). </a:t>
            </a:r>
            <a:r>
              <a:rPr lang="en-US" i="1" dirty="0"/>
              <a:t>ABA Child Law Practice, 33</a:t>
            </a:r>
            <a:r>
              <a:rPr lang="en-US" dirty="0"/>
              <a:t>(10): 197-202. Available at </a:t>
            </a:r>
            <a:r>
              <a:rPr lang="en-US" u="sng" dirty="0">
                <a:hlinkClick r:id="rId5"/>
              </a:rPr>
              <a:t>http://www.childlawpractice.org</a:t>
            </a:r>
            <a:r>
              <a:rPr lang="en-US" dirty="0"/>
              <a:t>. Accessed September 17, 2019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2" indent="0">
              <a:lnSpc>
                <a:spcPct val="150000"/>
              </a:lnSpc>
              <a:buNone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8253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SELECTED 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2443"/>
            <a:ext cx="8229600" cy="4435642"/>
          </a:xfrm>
        </p:spPr>
        <p:txBody>
          <a:bodyPr numCol="1"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dirty="0"/>
              <a:t>Legal Profession Statistics. (n.d.). Retrieved September 17, 2019, from </a:t>
            </a:r>
            <a:r>
              <a:rPr lang="en-US" u="sng" dirty="0">
                <a:hlinkClick r:id="rId2"/>
              </a:rPr>
              <a:t>http://www.americanbar.org/about_the_aba/profession_statistics</a:t>
            </a:r>
            <a:r>
              <a:rPr lang="en-US" dirty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dirty="0"/>
              <a:t>Leitch, L. (2017). Action steps using ACEs and trauma-informed care: A resilience model. Health &amp; Justice, 5(1). doi:10.1186/s40352-017-0050-5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dirty="0"/>
              <a:t>Levine, A., Albert, L., Besser, A., Smith, D., </a:t>
            </a:r>
            <a:r>
              <a:rPr lang="en-US" dirty="0" err="1"/>
              <a:t>Zelenski</a:t>
            </a:r>
            <a:r>
              <a:rPr lang="en-US" dirty="0"/>
              <a:t>, A., Rosenkranz, S., &amp; </a:t>
            </a:r>
            <a:r>
              <a:rPr lang="en-US" dirty="0" err="1"/>
              <a:t>Neria</a:t>
            </a:r>
            <a:r>
              <a:rPr lang="en-US" dirty="0"/>
              <a:t>, Y. (2011). Secondary Traumatic Stress in Attorneys and Their Administrative Support Staff Working With Trauma-exposed Clients. The Journal of Nervous and Mental Disease, 199(12), 946-955. doi:10.1016/j.ypsy.2012.07.011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dirty="0"/>
              <a:t>Levin, A., &amp; </a:t>
            </a:r>
            <a:r>
              <a:rPr lang="en-US" dirty="0" err="1"/>
              <a:t>Griesberg</a:t>
            </a:r>
            <a:r>
              <a:rPr lang="en-US" dirty="0"/>
              <a:t>, S. (2003). Vicarious Trauma in Attorneys. Pace Law Review, 24(1), 1-8. Retrieved from </a:t>
            </a:r>
            <a:r>
              <a:rPr lang="en-US" u="sng" dirty="0">
                <a:hlinkClick r:id="rId3"/>
              </a:rPr>
              <a:t>http://digitalcommons.pace.edu/plr/vol24/iss1/11</a:t>
            </a:r>
            <a:endParaRPr lang="en-US" sz="2000" dirty="0"/>
          </a:p>
          <a:p>
            <a:pPr marL="0" indent="0">
              <a:buNone/>
            </a:pPr>
            <a:r>
              <a:rPr lang="en-US" u="sng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dirty="0"/>
              <a:t>MacLeish, R. (2014). A Proposal for Reducing the Risk of Vicarious Trauma for Advocates and Attorneys Representing Victims of Violent Crime (Issue brief). Retrieved </a:t>
            </a:r>
            <a:r>
              <a:rPr lang="en-US" u="sng" dirty="0">
                <a:hlinkClick r:id="rId4"/>
              </a:rPr>
              <a:t>http://www.lclma.org/wp-content/uploads/2014/04/MacLeish-Vicarious-Trauma.pdf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2" indent="0">
              <a:lnSpc>
                <a:spcPct val="150000"/>
              </a:lnSpc>
              <a:buNone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46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SELECTED 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2443"/>
            <a:ext cx="8229600" cy="4435642"/>
          </a:xfrm>
        </p:spPr>
        <p:txBody>
          <a:bodyPr numCol="1"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National Child Traumatic Stress Network, Justice Consortium Attorney Workgroup Subcommittee (2017). Trauma: What child welfare attorneys should know. Los Angeles, CA, and Durham, NC: National Center for Child Traumatic Stress.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dirty="0" err="1"/>
              <a:t>Perreira</a:t>
            </a:r>
            <a:r>
              <a:rPr lang="en-US" dirty="0"/>
              <a:t>, K. M., &amp; Ornelas, I. (2013). Painful Passages: Traumatic Experiences and Post-Traumatic Stress among U.S. Immigrant Latino Adolescents and their Primary Caregivers. </a:t>
            </a:r>
            <a:r>
              <a:rPr lang="en-US" i="1" dirty="0"/>
              <a:t>International Migration Review</a:t>
            </a:r>
            <a:r>
              <a:rPr lang="en-US" dirty="0"/>
              <a:t>, </a:t>
            </a:r>
            <a:r>
              <a:rPr lang="en-US" i="1" dirty="0"/>
              <a:t>47</a:t>
            </a:r>
            <a:r>
              <a:rPr lang="en-US" dirty="0"/>
              <a:t>(4), 976–1005. </a:t>
            </a:r>
            <a:r>
              <a:rPr lang="en-US" u="sng" dirty="0">
                <a:hlinkClick r:id="rId2"/>
              </a:rPr>
              <a:t>https://doi.org/10.1111/imre.12050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0" indent="0">
              <a:buNone/>
            </a:pPr>
            <a:r>
              <a:rPr lang="en-US" dirty="0"/>
              <a:t>Substance Abuse and Mental Health Services Administration. SAMHSA’s Concept of Trauma and Guidance for a Trauma-Informed Approach. HHS publication number (SMA). Rockville, MD: Substance Abuse and Mental Health Services Administration, 2014  </a:t>
            </a: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000" dirty="0"/>
          </a:p>
          <a:p>
            <a:pPr marL="0" lvl="2" indent="0">
              <a:lnSpc>
                <a:spcPct val="150000"/>
              </a:lnSpc>
              <a:buNone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690563" lvl="3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600" dirty="0"/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5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743199"/>
            <a:ext cx="8229600" cy="3382963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9600" dirty="0">
                <a:solidFill>
                  <a:srgbClr val="FF0000"/>
                </a:solidFill>
              </a:rPr>
              <a:t>QUESTIONS?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63583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89747"/>
            <a:ext cx="8229600" cy="3936416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/>
              <a:t>Pete Singer</a:t>
            </a:r>
          </a:p>
          <a:p>
            <a:pPr algn="ctr">
              <a:lnSpc>
                <a:spcPct val="90000"/>
              </a:lnSpc>
              <a:defRPr/>
            </a:pPr>
            <a:endParaRPr lang="en-US" sz="2800" dirty="0"/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/>
              <a:t>651-747-6370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en-US" sz="2800" dirty="0"/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>
                <a:hlinkClick r:id="rId2"/>
              </a:rPr>
              <a:t>info@advancedtraumaconsulting.com</a:t>
            </a:r>
            <a:endParaRPr lang="en-US" sz="2800" dirty="0"/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en-US" sz="2800" dirty="0"/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>
                <a:hlinkClick r:id="rId3"/>
              </a:rPr>
              <a:t>https://www.zeroabuseproject.org/</a:t>
            </a:r>
            <a:endParaRPr lang="en-US" sz="2800" dirty="0"/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en-US" sz="2800" dirty="0"/>
          </a:p>
          <a:p>
            <a:pPr algn="ctr">
              <a:lnSpc>
                <a:spcPct val="90000"/>
              </a:lnSpc>
              <a:defRPr/>
            </a:pPr>
            <a:endParaRPr lang="en-US" sz="2800" dirty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97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PREVALENCE OF TRAUMA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50-60% </a:t>
            </a:r>
            <a:r>
              <a:rPr lang="en-US" dirty="0"/>
              <a:t>of people in the U.S.</a:t>
            </a:r>
          </a:p>
          <a:p>
            <a:pPr lvl="0"/>
            <a:r>
              <a:rPr lang="en-US" b="1" dirty="0"/>
              <a:t>17% </a:t>
            </a:r>
            <a:r>
              <a:rPr lang="en-US" dirty="0"/>
              <a:t>of veterans since Vietnam meet criteria for PTSD</a:t>
            </a:r>
          </a:p>
          <a:p>
            <a:pPr lvl="0"/>
            <a:r>
              <a:rPr lang="en-US" b="1" dirty="0"/>
              <a:t>3.4 Million </a:t>
            </a:r>
            <a:r>
              <a:rPr lang="en-US" dirty="0"/>
              <a:t>children involved in CPS report in 2017</a:t>
            </a:r>
          </a:p>
          <a:p>
            <a:pPr lvl="0"/>
            <a:r>
              <a:rPr lang="en-US" dirty="0"/>
              <a:t>Child Maltreatment proven </a:t>
            </a:r>
            <a:r>
              <a:rPr lang="en-US" b="1" dirty="0"/>
              <a:t>every 47 seconds</a:t>
            </a:r>
          </a:p>
          <a:p>
            <a:pPr lvl="0"/>
            <a:r>
              <a:rPr lang="en-US" b="1" dirty="0"/>
              <a:t>54% </a:t>
            </a:r>
            <a:r>
              <a:rPr lang="en-US" dirty="0"/>
              <a:t>of children who are refugees and 32% of children who are immigrants meet criteria for PTSD</a:t>
            </a:r>
          </a:p>
          <a:p>
            <a:pPr lvl="0"/>
            <a:r>
              <a:rPr lang="en-US" b="1" dirty="0"/>
              <a:t>19-80% </a:t>
            </a:r>
            <a:r>
              <a:rPr lang="en-US" dirty="0"/>
              <a:t>of crime victims meet criteria for PTSD</a:t>
            </a:r>
          </a:p>
          <a:p>
            <a:pPr lvl="0"/>
            <a:r>
              <a:rPr lang="en-US" dirty="0"/>
              <a:t>Over </a:t>
            </a:r>
            <a:r>
              <a:rPr lang="en-US" b="1" dirty="0"/>
              <a:t>74% </a:t>
            </a:r>
            <a:r>
              <a:rPr lang="en-US" dirty="0"/>
              <a:t>of attorneys show functional impairment from Secondary Traumatic Stress</a:t>
            </a:r>
          </a:p>
        </p:txBody>
      </p:sp>
    </p:spTree>
    <p:extLst>
      <p:ext uri="{BB962C8B-B14F-4D97-AF65-F5344CB8AC3E}">
        <p14:creationId xmlns:p14="http://schemas.microsoft.com/office/powerpoint/2010/main" val="208933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UNIVERSAL PRECAUTIONS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69432"/>
            <a:ext cx="8229600" cy="405673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Using a trauma-informed lens at all times</a:t>
            </a:r>
          </a:p>
          <a:p>
            <a:pPr lvl="0"/>
            <a:r>
              <a:rPr lang="en-US" dirty="0"/>
              <a:t>We are unaware of most traumatic experiences of others</a:t>
            </a:r>
          </a:p>
          <a:p>
            <a:pPr lvl="0"/>
            <a:r>
              <a:rPr lang="en-US" dirty="0"/>
              <a:t>Trauma-informed practices are often generally best practice</a:t>
            </a:r>
          </a:p>
          <a:p>
            <a:pPr lvl="0"/>
            <a:r>
              <a:rPr lang="en-US" dirty="0"/>
              <a:t>Helps to embed trauma-informed practices and improve skill in implementation</a:t>
            </a:r>
          </a:p>
          <a:p>
            <a:pPr lvl="0"/>
            <a:r>
              <a:rPr lang="en-US" dirty="0"/>
              <a:t>Strengthens the role in organizational culture</a:t>
            </a:r>
          </a:p>
        </p:txBody>
      </p:sp>
    </p:spTree>
    <p:extLst>
      <p:ext uri="{BB962C8B-B14F-4D97-AF65-F5344CB8AC3E}">
        <p14:creationId xmlns:p14="http://schemas.microsoft.com/office/powerpoint/2010/main" val="126031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IS TRAUMA-INFORMED PRACTICE?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800" dirty="0"/>
              <a:t>Since people respond to trauma differently,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800" dirty="0"/>
              <a:t>Trauma-Informed Care may look different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800" dirty="0"/>
              <a:t>for different people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800" dirty="0"/>
              <a:t>in different settings.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3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WHAT IS TRAUMA-INFORMED PRACTICE?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2600" dirty="0"/>
              <a:t>SAMHSA MODEL (</a:t>
            </a:r>
            <a:r>
              <a:rPr lang="en-US" sz="2600" dirty="0">
                <a:hlinkClick r:id="rId2"/>
              </a:rPr>
              <a:t>www.samhsa.gov/nctic/trauma-interventions</a:t>
            </a:r>
            <a:r>
              <a:rPr lang="en-US" sz="2600" dirty="0"/>
              <a:t>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REALIZE the widespread impact of trauma and understand potential paths to recovery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RECOGNIZE signs and symptoms in clients, families, staff, and others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RESPOND by fully integrating knowledge of trauma into policies, procedures, and practices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600" dirty="0"/>
              <a:t>Resist RE-TRAUMATIZATION</a:t>
            </a:r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03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IS TRAUMA-INFORMED PRACTICE?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283368"/>
            <a:ext cx="7543800" cy="4844715"/>
          </a:xfrm>
        </p:spPr>
        <p:txBody>
          <a:bodyPr numCol="1"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2400" dirty="0"/>
              <a:t>SAMHSA MODEL KEY PRINCIPLES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Safety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Trustworthiness and Transparency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Peer Support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Collaboration and Mutuality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Empowerment, Voice, and Choice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Cultural, Historical, and Gender Issues</a:t>
            </a:r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58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5F248-E7CD-4053-A165-B9B68065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C672-85C1-4B0C-AB7D-561D9EE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173705"/>
            <a:ext cx="7543800" cy="3954378"/>
          </a:xfrm>
        </p:spPr>
        <p:txBody>
          <a:bodyPr numCol="1">
            <a:normAutofit/>
          </a:bodyPr>
          <a:lstStyle/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The ability to remain relatively free from harm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Physical and psychological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Impacted by individual, family, organizational, system, and community factors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Defined by the client</a:t>
            </a:r>
          </a:p>
          <a:p>
            <a:pPr marL="233363" lvl="2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marL="288036" lvl="2" indent="0">
              <a:lnSpc>
                <a:spcPct val="150000"/>
              </a:lnSpc>
              <a:buNone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 lvl="2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5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10E5B"/>
      </a:dk1>
      <a:lt1>
        <a:sysClr val="window" lastClr="FFFFFF"/>
      </a:lt1>
      <a:dk2>
        <a:srgbClr val="EDE5B0"/>
      </a:dk2>
      <a:lt2>
        <a:srgbClr val="EEECE1"/>
      </a:lt2>
      <a:accent1>
        <a:srgbClr val="143A8D"/>
      </a:accent1>
      <a:accent2>
        <a:srgbClr val="1778AE"/>
      </a:accent2>
      <a:accent3>
        <a:srgbClr val="85B1E5"/>
      </a:accent3>
      <a:accent4>
        <a:srgbClr val="EBCC1D"/>
      </a:accent4>
      <a:accent5>
        <a:srgbClr val="EEE5B7"/>
      </a:accent5>
      <a:accent6>
        <a:srgbClr val="132670"/>
      </a:accent6>
      <a:hlink>
        <a:srgbClr val="B7CAED"/>
      </a:hlink>
      <a:folHlink>
        <a:srgbClr val="5D97E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>
          <a:defRPr sz="2700" b="1" dirty="0" smtClean="0">
            <a:solidFill>
              <a:schemeClr val="accent1">
                <a:lumMod val="40000"/>
                <a:lumOff val="60000"/>
              </a:schemeClr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3413</TotalTime>
  <Words>1312</Words>
  <Application>Microsoft Office PowerPoint</Application>
  <PresentationFormat>On-screen Show (4:3)</PresentationFormat>
  <Paragraphs>400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Courier New</vt:lpstr>
      <vt:lpstr>Raleway</vt:lpstr>
      <vt:lpstr>Wingdings</vt:lpstr>
      <vt:lpstr>Office Theme</vt:lpstr>
      <vt:lpstr>TRAUMA-INFORMED LEGAL PRACTICE</vt:lpstr>
      <vt:lpstr>OBJECTIVES</vt:lpstr>
      <vt:lpstr>WHAT IS IT?</vt:lpstr>
      <vt:lpstr>PREVALENCE OF TRAUMA</vt:lpstr>
      <vt:lpstr>UNIVERSAL PRECAUTIONS</vt:lpstr>
      <vt:lpstr>WHAT IS TRAUMA-INFORMED PRACTICE?</vt:lpstr>
      <vt:lpstr>WHAT IS TRAUMA-INFORMED PRACTICE?</vt:lpstr>
      <vt:lpstr>WHAT IS TRAUMA-INFORMED PRACTICE?</vt:lpstr>
      <vt:lpstr>SAFETY</vt:lpstr>
      <vt:lpstr>SAFETY</vt:lpstr>
      <vt:lpstr>SAFETY</vt:lpstr>
      <vt:lpstr>SAFETY</vt:lpstr>
      <vt:lpstr>TRUSTWORTHINESS AND TRANSPARENCY</vt:lpstr>
      <vt:lpstr>TRUSTWORTHINESS AND TRANSPARENCY</vt:lpstr>
      <vt:lpstr>TRUSTWORTHINESS AND TRANSPARENCY</vt:lpstr>
      <vt:lpstr>PEER SUPPORT</vt:lpstr>
      <vt:lpstr>PEER SUPPORT</vt:lpstr>
      <vt:lpstr>PEER SUPPORT</vt:lpstr>
      <vt:lpstr>COLLABORATION AND MUTUALITY</vt:lpstr>
      <vt:lpstr>COLLABORATION AND MUTUALITY</vt:lpstr>
      <vt:lpstr>COLLABORATION AND MUTUALITY</vt:lpstr>
      <vt:lpstr>EMPOWERMENT, VOICE, AND CHOICE</vt:lpstr>
      <vt:lpstr>EMPOWERMENT, VOICE, AND CHOICE</vt:lpstr>
      <vt:lpstr>EMPOWERMENT, VOICE, AND CHOICE</vt:lpstr>
      <vt:lpstr>HISTORICAL, CULTURAL, GENDER FACTORS</vt:lpstr>
      <vt:lpstr>HISTORICAL, CULTURAL, GENDER FACTORS</vt:lpstr>
      <vt:lpstr>HISTORICAL, CULTURAL, GENDER FACTORS</vt:lpstr>
      <vt:lpstr>HISTORICAL, CULTURAL, GENDER FACTORS</vt:lpstr>
      <vt:lpstr>HISTORICAL, CULTURAL, GENDER FACTORS</vt:lpstr>
      <vt:lpstr>HISTORICAL, CULTURAL, GENDER FACTORS</vt:lpstr>
      <vt:lpstr>SELECTED BIBLIOGRAPHY</vt:lpstr>
      <vt:lpstr>SELECTED BIBLIOGRAPHY</vt:lpstr>
      <vt:lpstr>SELECTED BIBLIOGRAPHY</vt:lpstr>
      <vt:lpstr>SELECTED BIBLIOGRAPHY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THE GAP</dc:title>
  <dc:creator>Pete Singer</dc:creator>
  <cp:lastModifiedBy>Pete Singer</cp:lastModifiedBy>
  <cp:revision>25</cp:revision>
  <cp:lastPrinted>2019-11-29T20:08:46Z</cp:lastPrinted>
  <dcterms:created xsi:type="dcterms:W3CDTF">2019-08-21T15:36:40Z</dcterms:created>
  <dcterms:modified xsi:type="dcterms:W3CDTF">2019-11-29T20:09:00Z</dcterms:modified>
</cp:coreProperties>
</file>