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37"/>
  </p:notesMasterIdLst>
  <p:sldIdLst>
    <p:sldId id="530" r:id="rId2"/>
    <p:sldId id="547" r:id="rId3"/>
    <p:sldId id="531" r:id="rId4"/>
    <p:sldId id="538" r:id="rId5"/>
    <p:sldId id="468" r:id="rId6"/>
    <p:sldId id="535" r:id="rId7"/>
    <p:sldId id="540" r:id="rId8"/>
    <p:sldId id="539" r:id="rId9"/>
    <p:sldId id="544" r:id="rId10"/>
    <p:sldId id="541" r:id="rId11"/>
    <p:sldId id="534" r:id="rId12"/>
    <p:sldId id="545" r:id="rId13"/>
    <p:sldId id="546" r:id="rId14"/>
    <p:sldId id="548" r:id="rId15"/>
    <p:sldId id="543" r:id="rId16"/>
    <p:sldId id="533" r:id="rId17"/>
    <p:sldId id="537" r:id="rId18"/>
    <p:sldId id="433" r:id="rId19"/>
    <p:sldId id="438" r:id="rId20"/>
    <p:sldId id="497" r:id="rId21"/>
    <p:sldId id="434" r:id="rId22"/>
    <p:sldId id="422" r:id="rId23"/>
    <p:sldId id="532" r:id="rId24"/>
    <p:sldId id="480" r:id="rId25"/>
    <p:sldId id="542" r:id="rId26"/>
    <p:sldId id="493" r:id="rId27"/>
    <p:sldId id="522" r:id="rId28"/>
    <p:sldId id="471" r:id="rId29"/>
    <p:sldId id="472" r:id="rId30"/>
    <p:sldId id="473" r:id="rId31"/>
    <p:sldId id="445" r:id="rId32"/>
    <p:sldId id="494" r:id="rId33"/>
    <p:sldId id="498" r:id="rId34"/>
    <p:sldId id="518" r:id="rId35"/>
    <p:sldId id="51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B359"/>
    <a:srgbClr val="BEB858"/>
    <a:srgbClr val="FFF7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29"/>
    <p:restoredTop sz="89515" autoAdjust="0"/>
  </p:normalViewPr>
  <p:slideViewPr>
    <p:cSldViewPr snapToGrid="0" snapToObjects="1">
      <p:cViewPr varScale="1">
        <p:scale>
          <a:sx n="48" d="100"/>
          <a:sy n="48" d="100"/>
        </p:scale>
        <p:origin x="133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1" d="100"/>
        <a:sy n="141" d="100"/>
      </p:scale>
      <p:origin x="0" y="267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3C3F37-0BC4-2F46-BA4D-81020C194DD3}" type="datetimeFigureOut">
              <a:rPr lang="en-US" smtClean="0"/>
              <a:t>12/9/2019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CC4565-0B6F-B844-ADFB-F5015A15D212}" type="slidenum">
              <a:rPr lang="en-US" smtClean="0"/>
              <a:t>‹#›</a:t>
            </a:fld>
            <a:endParaRPr lang="en-US"/>
          </a:p>
        </p:txBody>
      </p:sp>
    </p:spTree>
    <p:extLst>
      <p:ext uri="{BB962C8B-B14F-4D97-AF65-F5344CB8AC3E}">
        <p14:creationId xmlns:p14="http://schemas.microsoft.com/office/powerpoint/2010/main" val="20635750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FCC4565-0B6F-B844-ADFB-F5015A15D212}" type="slidenum">
              <a:rPr lang="en-US" smtClean="0"/>
              <a:t>4</a:t>
            </a:fld>
            <a:endParaRPr lang="en-US"/>
          </a:p>
        </p:txBody>
      </p:sp>
    </p:spTree>
    <p:extLst>
      <p:ext uri="{BB962C8B-B14F-4D97-AF65-F5344CB8AC3E}">
        <p14:creationId xmlns:p14="http://schemas.microsoft.com/office/powerpoint/2010/main" val="4225776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Intuitive thought – thinking fast</a:t>
            </a:r>
          </a:p>
        </p:txBody>
      </p:sp>
      <p:sp>
        <p:nvSpPr>
          <p:cNvPr id="4" name="Slide Number Placeholder 3"/>
          <p:cNvSpPr>
            <a:spLocks noGrp="1"/>
          </p:cNvSpPr>
          <p:nvPr>
            <p:ph type="sldNum" sz="quarter" idx="10"/>
          </p:nvPr>
        </p:nvSpPr>
        <p:spPr/>
        <p:txBody>
          <a:bodyPr/>
          <a:lstStyle/>
          <a:p>
            <a:fld id="{3FCC4565-0B6F-B844-ADFB-F5015A15D212}" type="slidenum">
              <a:rPr lang="en-US" smtClean="0"/>
              <a:t>5</a:t>
            </a:fld>
            <a:endParaRPr lang="en-US"/>
          </a:p>
        </p:txBody>
      </p:sp>
    </p:spTree>
    <p:extLst>
      <p:ext uri="{BB962C8B-B14F-4D97-AF65-F5344CB8AC3E}">
        <p14:creationId xmlns:p14="http://schemas.microsoft.com/office/powerpoint/2010/main" val="180509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thing to do is to tell the client that you believe them and that this should never happen to anyone. I know you don’t trust me, and that’s ok. I want to earn your trust. Listen, listen. Don’t interrupt except as really needed. Have someone else take notes, quietly. Get the story out and then go back for details. Return calls, emails faster </a:t>
            </a:r>
            <a:r>
              <a:rPr lang="en-US"/>
              <a:t>than usual.</a:t>
            </a:r>
            <a:endParaRPr lang="en-US" dirty="0"/>
          </a:p>
        </p:txBody>
      </p:sp>
      <p:sp>
        <p:nvSpPr>
          <p:cNvPr id="4" name="Slide Number Placeholder 3"/>
          <p:cNvSpPr>
            <a:spLocks noGrp="1"/>
          </p:cNvSpPr>
          <p:nvPr>
            <p:ph type="sldNum" sz="quarter" idx="5"/>
          </p:nvPr>
        </p:nvSpPr>
        <p:spPr/>
        <p:txBody>
          <a:bodyPr/>
          <a:lstStyle/>
          <a:p>
            <a:fld id="{3FCC4565-0B6F-B844-ADFB-F5015A15D212}" type="slidenum">
              <a:rPr lang="en-US" smtClean="0"/>
              <a:t>8</a:t>
            </a:fld>
            <a:endParaRPr lang="en-US"/>
          </a:p>
        </p:txBody>
      </p:sp>
    </p:spTree>
    <p:extLst>
      <p:ext uri="{BB962C8B-B14F-4D97-AF65-F5344CB8AC3E}">
        <p14:creationId xmlns:p14="http://schemas.microsoft.com/office/powerpoint/2010/main" val="2553708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System 2</a:t>
            </a:r>
          </a:p>
        </p:txBody>
      </p:sp>
      <p:sp>
        <p:nvSpPr>
          <p:cNvPr id="4" name="Slide Number Placeholder 3"/>
          <p:cNvSpPr>
            <a:spLocks noGrp="1"/>
          </p:cNvSpPr>
          <p:nvPr>
            <p:ph type="sldNum" sz="quarter" idx="10"/>
          </p:nvPr>
        </p:nvSpPr>
        <p:spPr/>
        <p:txBody>
          <a:bodyPr/>
          <a:lstStyle/>
          <a:p>
            <a:fld id="{3FCC4565-0B6F-B844-ADFB-F5015A15D212}" type="slidenum">
              <a:rPr lang="en-US" smtClean="0"/>
              <a:t>19</a:t>
            </a:fld>
            <a:endParaRPr lang="en-US"/>
          </a:p>
        </p:txBody>
      </p:sp>
    </p:spTree>
    <p:extLst>
      <p:ext uri="{BB962C8B-B14F-4D97-AF65-F5344CB8AC3E}">
        <p14:creationId xmlns:p14="http://schemas.microsoft.com/office/powerpoint/2010/main" val="3510322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Confirm it in </a:t>
            </a:r>
            <a:r>
              <a:rPr lang="en-US" dirty="0" err="1"/>
              <a:t>depositons</a:t>
            </a:r>
            <a:endParaRPr lang="en-US" dirty="0"/>
          </a:p>
        </p:txBody>
      </p:sp>
      <p:sp>
        <p:nvSpPr>
          <p:cNvPr id="4" name="Slide Number Placeholder 3"/>
          <p:cNvSpPr>
            <a:spLocks noGrp="1"/>
          </p:cNvSpPr>
          <p:nvPr>
            <p:ph type="sldNum" sz="quarter" idx="5"/>
          </p:nvPr>
        </p:nvSpPr>
        <p:spPr/>
        <p:txBody>
          <a:bodyPr/>
          <a:lstStyle/>
          <a:p>
            <a:fld id="{3FCC4565-0B6F-B844-ADFB-F5015A15D212}" type="slidenum">
              <a:rPr lang="en-US" smtClean="0"/>
              <a:t>23</a:t>
            </a:fld>
            <a:endParaRPr lang="en-US"/>
          </a:p>
        </p:txBody>
      </p:sp>
    </p:spTree>
    <p:extLst>
      <p:ext uri="{BB962C8B-B14F-4D97-AF65-F5344CB8AC3E}">
        <p14:creationId xmlns:p14="http://schemas.microsoft.com/office/powerpoint/2010/main" val="3839087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Fiery Cushman</a:t>
            </a:r>
            <a:r>
              <a:rPr lang="en-US" baseline="0" dirty="0"/>
              <a:t> story about the man who gets into a crash in the rain. </a:t>
            </a:r>
            <a:r>
              <a:rPr lang="en-US" sz="1200" kern="1200" dirty="0">
                <a:solidFill>
                  <a:schemeClr val="tx1"/>
                </a:solidFill>
                <a:effectLst/>
                <a:latin typeface="+mn-lt"/>
                <a:ea typeface="+mn-ea"/>
                <a:cs typeface="+mn-cs"/>
              </a:rPr>
              <a:t>Moral reasons are irrelevant – parents anniversary present at home unwrapped – 45% it was the rain, 45% John</a:t>
            </a:r>
          </a:p>
          <a:p>
            <a:r>
              <a:rPr lang="en-US" sz="1200" kern="1200" dirty="0">
                <a:solidFill>
                  <a:schemeClr val="tx1"/>
                </a:solidFill>
                <a:effectLst/>
                <a:latin typeface="+mn-lt"/>
                <a:ea typeface="+mn-ea"/>
                <a:cs typeface="+mn-cs"/>
              </a:rPr>
              <a:t>Second group, illegal drugs at home to hide before parents get home. John 70%, rain 30%</a:t>
            </a:r>
          </a:p>
          <a:p>
            <a:r>
              <a:rPr lang="en-US" baseline="0" dirty="0"/>
              <a:t>How defendant acted after the event is important.</a:t>
            </a:r>
            <a:endParaRPr lang="en-US" dirty="0"/>
          </a:p>
        </p:txBody>
      </p:sp>
      <p:sp>
        <p:nvSpPr>
          <p:cNvPr id="4" name="Slide Number Placeholder 3"/>
          <p:cNvSpPr>
            <a:spLocks noGrp="1"/>
          </p:cNvSpPr>
          <p:nvPr>
            <p:ph type="sldNum" sz="quarter" idx="10"/>
          </p:nvPr>
        </p:nvSpPr>
        <p:spPr/>
        <p:txBody>
          <a:bodyPr/>
          <a:lstStyle/>
          <a:p>
            <a:fld id="{3FCC4565-0B6F-B844-ADFB-F5015A15D212}" type="slidenum">
              <a:rPr lang="en-US" smtClean="0"/>
              <a:t>27</a:t>
            </a:fld>
            <a:endParaRPr lang="en-US"/>
          </a:p>
        </p:txBody>
      </p:sp>
    </p:spTree>
    <p:extLst>
      <p:ext uri="{BB962C8B-B14F-4D97-AF65-F5344CB8AC3E}">
        <p14:creationId xmlns:p14="http://schemas.microsoft.com/office/powerpoint/2010/main" val="1567271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Thinking slowly.</a:t>
            </a:r>
          </a:p>
          <a:p>
            <a:r>
              <a:rPr lang="en-US" dirty="0"/>
              <a:t>Cognitive</a:t>
            </a:r>
            <a:r>
              <a:rPr lang="en-US" baseline="0" dirty="0"/>
              <a:t> ease.</a:t>
            </a:r>
            <a:endParaRPr lang="en-US" dirty="0"/>
          </a:p>
          <a:p>
            <a:r>
              <a:rPr lang="en-US" dirty="0"/>
              <a:t>What happens when we present a complicated matter to the jury</a:t>
            </a:r>
            <a:r>
              <a:rPr lang="en-US" baseline="0" dirty="0"/>
              <a:t> – which is why we need demonstrative evidence and an expert who is a teacher.</a:t>
            </a:r>
            <a:endParaRPr lang="en-US" dirty="0"/>
          </a:p>
        </p:txBody>
      </p:sp>
      <p:sp>
        <p:nvSpPr>
          <p:cNvPr id="4" name="Slide Number Placeholder 3"/>
          <p:cNvSpPr>
            <a:spLocks noGrp="1"/>
          </p:cNvSpPr>
          <p:nvPr>
            <p:ph type="sldNum" sz="quarter" idx="10"/>
          </p:nvPr>
        </p:nvSpPr>
        <p:spPr/>
        <p:txBody>
          <a:bodyPr/>
          <a:lstStyle/>
          <a:p>
            <a:fld id="{3FCC4565-0B6F-B844-ADFB-F5015A15D212}" type="slidenum">
              <a:rPr lang="en-US" smtClean="0"/>
              <a:t>31</a:t>
            </a:fld>
            <a:endParaRPr lang="en-US"/>
          </a:p>
        </p:txBody>
      </p:sp>
    </p:spTree>
    <p:extLst>
      <p:ext uri="{BB962C8B-B14F-4D97-AF65-F5344CB8AC3E}">
        <p14:creationId xmlns:p14="http://schemas.microsoft.com/office/powerpoint/2010/main" val="35210889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overlayTitle.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779463" y="1597025"/>
            <a:ext cx="7583488" cy="1679575"/>
          </a:xfrm>
          <a:prstGeom prst="rect">
            <a:avLst/>
          </a:prstGeom>
        </p:spPr>
        <p:txBody>
          <a:bodyPr anchor="b" anchorCtr="0"/>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779463" y="3276600"/>
            <a:ext cx="7583487" cy="1752600"/>
          </a:xfrm>
        </p:spPr>
        <p:txBody>
          <a:bodyPr/>
          <a:lstStyle>
            <a:lvl1pPr marL="0" indent="0" algn="ctr">
              <a:lnSpc>
                <a:spcPct val="110000"/>
              </a:lnSpc>
              <a:spcBef>
                <a:spcPts val="60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486400" y="6172200"/>
            <a:ext cx="3200400" cy="365125"/>
          </a:xfrm>
          <a:prstGeom prst="rect">
            <a:avLst/>
          </a:prstGeom>
        </p:spPr>
        <p:txBody>
          <a:bodyPr/>
          <a:lstStyle/>
          <a:p>
            <a:fld id="{8E36636D-D922-432D-A958-524484B5923D}" type="datetimeFigureOut">
              <a:rPr lang="en-US" smtClean="0"/>
              <a:pPr/>
              <a:t>12/9/2019</a:t>
            </a:fld>
            <a:endParaRPr lang="en-US"/>
          </a:p>
        </p:txBody>
      </p:sp>
      <p:sp>
        <p:nvSpPr>
          <p:cNvPr id="5" name="Footer Placeholder 4"/>
          <p:cNvSpPr>
            <a:spLocks noGrp="1"/>
          </p:cNvSpPr>
          <p:nvPr>
            <p:ph type="ftr" sz="quarter" idx="11"/>
          </p:nvPr>
        </p:nvSpPr>
        <p:spPr>
          <a:xfrm>
            <a:off x="457200" y="6172200"/>
            <a:ext cx="32004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305300" y="6172200"/>
            <a:ext cx="533400" cy="365125"/>
          </a:xfrm>
          <a:prstGeom prst="rect">
            <a:avLst/>
          </a:prstGeom>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a:prstGeom prst="rect">
            <a:avLst/>
          </a:prstGeo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a:t>Click to edit Master title style</a:t>
            </a:r>
            <a:endParaRPr lang="en-US" dirty="0"/>
          </a:p>
        </p:txBody>
      </p:sp>
      <p:sp>
        <p:nvSpPr>
          <p:cNvPr id="3" name="Picture Placeholder 2"/>
          <p:cNvSpPr>
            <a:spLocks noGrp="1"/>
          </p:cNvSpPr>
          <p:nvPr>
            <p:ph type="pic" idx="1"/>
          </p:nvPr>
        </p:nvSpPr>
        <p:spPr>
          <a:xfrm>
            <a:off x="4727892" y="838200"/>
            <a:ext cx="3474720" cy="4572000"/>
          </a:xfrm>
          <a:prstGeom prst="roundRect">
            <a:avLst>
              <a:gd name="adj" fmla="val 10888"/>
            </a:avLst>
          </a:prstGeom>
          <a:solidFill>
            <a:schemeClr val="bg1">
              <a:lumMod val="75000"/>
            </a:schemeClr>
          </a:solidFill>
          <a:effectLst>
            <a:reflection blurRad="6350" stA="20000" endA="300" endPos="25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a:t>Click to edit Master text styles</a:t>
            </a:r>
          </a:p>
        </p:txBody>
      </p:sp>
      <p:sp>
        <p:nvSpPr>
          <p:cNvPr id="5" name="Date Placeholder 4"/>
          <p:cNvSpPr>
            <a:spLocks noGrp="1"/>
          </p:cNvSpPr>
          <p:nvPr>
            <p:ph type="dt" sz="half" idx="10"/>
          </p:nvPr>
        </p:nvSpPr>
        <p:spPr>
          <a:xfrm>
            <a:off x="5486400" y="6172200"/>
            <a:ext cx="3200400" cy="365125"/>
          </a:xfrm>
          <a:prstGeom prst="rect">
            <a:avLst/>
          </a:prstGeom>
        </p:spPr>
        <p:txBody>
          <a:bodyPr/>
          <a:lstStyle/>
          <a:p>
            <a:fld id="{8E36636D-D922-432D-A958-524484B5923D}" type="datetimeFigureOut">
              <a:rPr lang="en-US" smtClean="0"/>
              <a:pPr/>
              <a:t>12/9/2019</a:t>
            </a:fld>
            <a:endParaRPr lang="en-US"/>
          </a:p>
        </p:txBody>
      </p:sp>
      <p:sp>
        <p:nvSpPr>
          <p:cNvPr id="6" name="Footer Placeholder 5"/>
          <p:cNvSpPr>
            <a:spLocks noGrp="1"/>
          </p:cNvSpPr>
          <p:nvPr>
            <p:ph type="ftr" sz="quarter" idx="11"/>
          </p:nvPr>
        </p:nvSpPr>
        <p:spPr>
          <a:xfrm>
            <a:off x="457200" y="6172200"/>
            <a:ext cx="32004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305300" y="6172200"/>
            <a:ext cx="533400" cy="365125"/>
          </a:xfrm>
          <a:prstGeom prst="rect">
            <a:avLst/>
          </a:prstGeom>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a:prstGeom prst="rect">
            <a:avLst/>
          </a:prstGeom>
        </p:spPr>
        <p:txBody>
          <a:bodyPr/>
          <a:lstStyle/>
          <a:p>
            <a:r>
              <a:rPr lang="en-US"/>
              <a:t>Click to edit Master title style</a:t>
            </a:r>
            <a:endParaRPr lang="en-US" dirty="0"/>
          </a:p>
        </p:txBody>
      </p:sp>
      <p:sp>
        <p:nvSpPr>
          <p:cNvPr id="4" name="Date Placeholder 3"/>
          <p:cNvSpPr>
            <a:spLocks noGrp="1"/>
          </p:cNvSpPr>
          <p:nvPr>
            <p:ph type="dt" sz="half" idx="10"/>
          </p:nvPr>
        </p:nvSpPr>
        <p:spPr>
          <a:xfrm>
            <a:off x="5486400" y="6172200"/>
            <a:ext cx="3200400" cy="365125"/>
          </a:xfrm>
          <a:prstGeom prst="rect">
            <a:avLst/>
          </a:prstGeom>
        </p:spPr>
        <p:txBody>
          <a:bodyPr/>
          <a:lstStyle/>
          <a:p>
            <a:fld id="{8E36636D-D922-432D-A958-524484B5923D}" type="datetimeFigureOut">
              <a:rPr lang="en-US" smtClean="0"/>
              <a:pPr/>
              <a:t>12/9/2019</a:t>
            </a:fld>
            <a:endParaRPr lang="en-US"/>
          </a:p>
        </p:txBody>
      </p:sp>
      <p:sp>
        <p:nvSpPr>
          <p:cNvPr id="5" name="Footer Placeholder 4"/>
          <p:cNvSpPr>
            <a:spLocks noGrp="1"/>
          </p:cNvSpPr>
          <p:nvPr>
            <p:ph type="ftr" sz="quarter" idx="11"/>
          </p:nvPr>
        </p:nvSpPr>
        <p:spPr>
          <a:xfrm>
            <a:off x="457200" y="6172200"/>
            <a:ext cx="32004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305300" y="6172200"/>
            <a:ext cx="533400" cy="365125"/>
          </a:xfrm>
          <a:prstGeom prst="rect">
            <a:avLst/>
          </a:prstGeom>
        </p:spPr>
        <p:txBody>
          <a:bodyPr/>
          <a:lstStyle/>
          <a:p>
            <a:fld id="{DF28FB93-0A08-4E7D-8E63-9EFA29F1E093}" type="slidenum">
              <a:rPr lang="en-US" smtClean="0"/>
              <a:pPr/>
              <a:t>‹#›</a:t>
            </a:fld>
            <a:endParaRPr lang="en-US"/>
          </a:p>
        </p:txBody>
      </p:sp>
      <p:sp>
        <p:nvSpPr>
          <p:cNvPr id="8" name="Text Placeholder 3"/>
          <p:cNvSpPr>
            <a:spLocks noGrp="1"/>
          </p:cNvSpPr>
          <p:nvPr>
            <p:ph type="body" sz="half" idx="2"/>
          </p:nvPr>
        </p:nvSpPr>
        <p:spPr>
          <a:xfrm>
            <a:off x="779463" y="1371600"/>
            <a:ext cx="7583488" cy="13716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a:t>Click to edit Master text styles</a:t>
            </a:r>
          </a:p>
        </p:txBody>
      </p:sp>
      <p:sp>
        <p:nvSpPr>
          <p:cNvPr id="9" name="Picture Placeholder 2"/>
          <p:cNvSpPr>
            <a:spLocks noGrp="1"/>
          </p:cNvSpPr>
          <p:nvPr>
            <p:ph type="pic" idx="1"/>
          </p:nvPr>
        </p:nvSpPr>
        <p:spPr>
          <a:xfrm>
            <a:off x="2514600" y="2743200"/>
            <a:ext cx="4114800" cy="28194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365760" indent="-365760">
              <a:defRPr/>
            </a:lvl1pPr>
            <a:lvl2pPr marL="731520" indent="-365760">
              <a:defRPr/>
            </a:lvl2pPr>
            <a:lvl3pPr marL="1097280" indent="-365760">
              <a:defRPr/>
            </a:lvl3pPr>
            <a:lvl4pPr marL="1463040" indent="-365760">
              <a:defRPr/>
            </a:lvl4pPr>
            <a:lvl5pPr marL="1828800" indent="-365760">
              <a:defRPr/>
            </a:lvl5pPr>
            <a:lvl6pPr marL="2194560" indent="-365760">
              <a:defRPr/>
            </a:lvl6pPr>
            <a:lvl7pPr marL="2560320" indent="-365760">
              <a:defRPr/>
            </a:lvl7pPr>
            <a:lvl8pPr marL="2926080" indent="-365760">
              <a:defRPr/>
            </a:lvl8pPr>
            <a:lvl9pPr marL="3291840" indent="-36576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6400" y="6172200"/>
            <a:ext cx="3200400" cy="365125"/>
          </a:xfrm>
          <a:prstGeom prst="rect">
            <a:avLst/>
          </a:prstGeom>
        </p:spPr>
        <p:txBody>
          <a:bodyPr/>
          <a:lstStyle/>
          <a:p>
            <a:fld id="{8E36636D-D922-432D-A958-524484B5923D}" type="datetimeFigureOut">
              <a:rPr lang="en-US" smtClean="0"/>
              <a:pPr/>
              <a:t>12/9/2019</a:t>
            </a:fld>
            <a:endParaRPr lang="en-US"/>
          </a:p>
        </p:txBody>
      </p:sp>
      <p:sp>
        <p:nvSpPr>
          <p:cNvPr id="5" name="Footer Placeholder 4"/>
          <p:cNvSpPr>
            <a:spLocks noGrp="1"/>
          </p:cNvSpPr>
          <p:nvPr>
            <p:ph type="ftr" sz="quarter" idx="11"/>
          </p:nvPr>
        </p:nvSpPr>
        <p:spPr>
          <a:xfrm>
            <a:off x="457200" y="6172200"/>
            <a:ext cx="32004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305300" y="6172200"/>
            <a:ext cx="533400" cy="365125"/>
          </a:xfrm>
          <a:prstGeom prst="rect">
            <a:avLst/>
          </a:prstGeom>
        </p:spPr>
        <p:txBody>
          <a:bodyPr/>
          <a:lstStyle/>
          <a:p>
            <a:fld id="{DF28FB93-0A08-4E7D-8E63-9EFA29F1E09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Vertical.png"/>
          <p:cNvPicPr>
            <a:picLocks noChangeAspect="1"/>
          </p:cNvPicPr>
          <p:nvPr/>
        </p:nvPicPr>
        <p:blipFill>
          <a:blip r:embed="rId2"/>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7239000" y="838200"/>
            <a:ext cx="1676400" cy="5053013"/>
          </a:xfrm>
          <a:prstGeom prst="rect">
            <a:avLst/>
          </a:prstGeom>
        </p:spPr>
        <p:txBody>
          <a:bodyPr vert="eaVert"/>
          <a:lstStyle>
            <a:lvl1pPr>
              <a:defRPr sz="36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9462" y="838200"/>
            <a:ext cx="6019800" cy="505301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6400" y="6172200"/>
            <a:ext cx="3200400" cy="365125"/>
          </a:xfrm>
          <a:prstGeom prst="rect">
            <a:avLst/>
          </a:prstGeom>
        </p:spPr>
        <p:txBody>
          <a:bodyPr/>
          <a:lstStyle/>
          <a:p>
            <a:fld id="{8E36636D-D922-432D-A958-524484B5923D}" type="datetimeFigureOut">
              <a:rPr lang="en-US" smtClean="0"/>
              <a:pPr/>
              <a:t>12/9/2019</a:t>
            </a:fld>
            <a:endParaRPr lang="en-US"/>
          </a:p>
        </p:txBody>
      </p:sp>
      <p:sp>
        <p:nvSpPr>
          <p:cNvPr id="5" name="Footer Placeholder 4"/>
          <p:cNvSpPr>
            <a:spLocks noGrp="1"/>
          </p:cNvSpPr>
          <p:nvPr>
            <p:ph type="ftr" sz="quarter" idx="11"/>
          </p:nvPr>
        </p:nvSpPr>
        <p:spPr>
          <a:xfrm>
            <a:off x="457200" y="6172200"/>
            <a:ext cx="32004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305300" y="6172200"/>
            <a:ext cx="533400" cy="365125"/>
          </a:xfrm>
          <a:prstGeom prst="rect">
            <a:avLst/>
          </a:prstGeom>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6400" y="6172200"/>
            <a:ext cx="3200400" cy="365125"/>
          </a:xfrm>
          <a:prstGeom prst="rect">
            <a:avLst/>
          </a:prstGeom>
        </p:spPr>
        <p:txBody>
          <a:bodyPr/>
          <a:lstStyle/>
          <a:p>
            <a:fld id="{8E36636D-D922-432D-A958-524484B5923D}" type="datetimeFigureOut">
              <a:rPr lang="en-US" smtClean="0"/>
              <a:pPr/>
              <a:t>12/9/2019</a:t>
            </a:fld>
            <a:endParaRPr lang="en-US"/>
          </a:p>
        </p:txBody>
      </p:sp>
      <p:sp>
        <p:nvSpPr>
          <p:cNvPr id="5" name="Footer Placeholder 4"/>
          <p:cNvSpPr>
            <a:spLocks noGrp="1"/>
          </p:cNvSpPr>
          <p:nvPr>
            <p:ph type="ftr" sz="quarter" idx="11"/>
          </p:nvPr>
        </p:nvSpPr>
        <p:spPr>
          <a:xfrm>
            <a:off x="457200" y="6172200"/>
            <a:ext cx="32004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305300" y="6172200"/>
            <a:ext cx="533400" cy="365125"/>
          </a:xfrm>
          <a:prstGeom prst="rect">
            <a:avLst/>
          </a:prstGeom>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Title Slide with Picture">
    <p:spTree>
      <p:nvGrpSpPr>
        <p:cNvPr id="1" name=""/>
        <p:cNvGrpSpPr/>
        <p:nvPr/>
      </p:nvGrpSpPr>
      <p:grpSpPr>
        <a:xfrm>
          <a:off x="0" y="0"/>
          <a:ext cx="0" cy="0"/>
          <a:chOff x="0" y="0"/>
          <a:chExt cx="0" cy="0"/>
        </a:xfrm>
      </p:grpSpPr>
      <p:pic>
        <p:nvPicPr>
          <p:cNvPr id="9" name="Picture 8" descr="overlayText.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781812" y="3254188"/>
            <a:ext cx="7580376" cy="1685365"/>
          </a:xfrm>
          <a:prstGeom prst="rect">
            <a:avLst/>
          </a:prstGeo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400" b="1" kern="120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a:t>Click to edit Master title style</a:t>
            </a:r>
            <a:endParaRPr lang="en-US" dirty="0"/>
          </a:p>
        </p:txBody>
      </p:sp>
      <p:sp>
        <p:nvSpPr>
          <p:cNvPr id="3" name="Picture Placeholder 2"/>
          <p:cNvSpPr>
            <a:spLocks noGrp="1"/>
          </p:cNvSpPr>
          <p:nvPr>
            <p:ph type="pic" idx="1"/>
          </p:nvPr>
        </p:nvSpPr>
        <p:spPr>
          <a:xfrm>
            <a:off x="2514600" y="457200"/>
            <a:ext cx="4114800" cy="27432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781812" y="4953000"/>
            <a:ext cx="7580376" cy="914400"/>
          </a:xfrm>
        </p:spPr>
        <p:txBody>
          <a:bodyPr>
            <a:normAutofit/>
          </a:bodyPr>
          <a:lstStyle>
            <a:lvl1pPr marL="0" indent="0" algn="ctr">
              <a:spcBef>
                <a:spcPts val="3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486400" y="6172200"/>
            <a:ext cx="3200400" cy="365125"/>
          </a:xfrm>
          <a:prstGeom prst="rect">
            <a:avLst/>
          </a:prstGeom>
        </p:spPr>
        <p:txBody>
          <a:bodyPr/>
          <a:lstStyle/>
          <a:p>
            <a:fld id="{8E36636D-D922-432D-A958-524484B5923D}" type="datetimeFigureOut">
              <a:rPr lang="en-US" smtClean="0"/>
              <a:pPr/>
              <a:t>12/9/2019</a:t>
            </a:fld>
            <a:endParaRPr lang="en-US"/>
          </a:p>
        </p:txBody>
      </p:sp>
      <p:sp>
        <p:nvSpPr>
          <p:cNvPr id="6" name="Footer Placeholder 5"/>
          <p:cNvSpPr>
            <a:spLocks noGrp="1"/>
          </p:cNvSpPr>
          <p:nvPr>
            <p:ph type="ftr" sz="quarter" idx="11"/>
          </p:nvPr>
        </p:nvSpPr>
        <p:spPr>
          <a:xfrm>
            <a:off x="457200" y="6172200"/>
            <a:ext cx="32004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305300" y="6172200"/>
            <a:ext cx="533400" cy="365125"/>
          </a:xfrm>
          <a:prstGeom prst="rect">
            <a:avLst/>
          </a:prstGeom>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806450" y="1627188"/>
            <a:ext cx="7580376" cy="1682496"/>
          </a:xfrm>
          <a:prstGeom prst="rect">
            <a:avLst/>
          </a:prstGeo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44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806450" y="3309411"/>
            <a:ext cx="7580376" cy="1755648"/>
          </a:xfrm>
        </p:spPr>
        <p:txBody>
          <a:bodyPr vert="horz" lIns="91440" tIns="45720" rIns="91440" bIns="45720" rtlCol="0">
            <a:normAutofit/>
          </a:bodyPr>
          <a:lstStyle>
            <a:lvl1pPr marL="0" indent="0" algn="ctr" defTabSz="914400" rtl="0" eaLnBrk="1" latinLnBrk="0" hangingPunct="1">
              <a:lnSpc>
                <a:spcPct val="110000"/>
              </a:lnSpc>
              <a:spcBef>
                <a:spcPts val="600"/>
              </a:spcBef>
              <a:spcAft>
                <a:spcPts val="0"/>
              </a:spcAft>
              <a:buSzPct val="90000"/>
              <a:buFont typeface="Wingdings" pitchFamily="2" charset="2"/>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486400" y="6172200"/>
            <a:ext cx="3200400" cy="365125"/>
          </a:xfrm>
          <a:prstGeom prst="rect">
            <a:avLst/>
          </a:prstGeom>
        </p:spPr>
        <p:txBody>
          <a:bodyPr/>
          <a:lstStyle/>
          <a:p>
            <a:fld id="{8E36636D-D922-432D-A958-524484B5923D}" type="datetimeFigureOut">
              <a:rPr lang="en-US" smtClean="0"/>
              <a:pPr/>
              <a:t>12/9/2019</a:t>
            </a:fld>
            <a:endParaRPr lang="en-US"/>
          </a:p>
        </p:txBody>
      </p:sp>
      <p:sp>
        <p:nvSpPr>
          <p:cNvPr id="5" name="Footer Placeholder 4"/>
          <p:cNvSpPr>
            <a:spLocks noGrp="1"/>
          </p:cNvSpPr>
          <p:nvPr>
            <p:ph type="ftr" sz="quarter" idx="11"/>
          </p:nvPr>
        </p:nvSpPr>
        <p:spPr>
          <a:xfrm>
            <a:off x="457200" y="6172200"/>
            <a:ext cx="32004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305300" y="6172200"/>
            <a:ext cx="533400" cy="365125"/>
          </a:xfrm>
          <a:prstGeom prst="rect">
            <a:avLst/>
          </a:prstGeom>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966788"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486400" y="6172200"/>
            <a:ext cx="3200400" cy="365125"/>
          </a:xfrm>
          <a:prstGeom prst="rect">
            <a:avLst/>
          </a:prstGeom>
        </p:spPr>
        <p:txBody>
          <a:bodyPr/>
          <a:lstStyle/>
          <a:p>
            <a:fld id="{8E36636D-D922-432D-A958-524484B5923D}" type="datetimeFigureOut">
              <a:rPr lang="en-US" smtClean="0"/>
              <a:pPr/>
              <a:t>12/9/2019</a:t>
            </a:fld>
            <a:endParaRPr lang="en-US"/>
          </a:p>
        </p:txBody>
      </p:sp>
      <p:sp>
        <p:nvSpPr>
          <p:cNvPr id="6" name="Footer Placeholder 5"/>
          <p:cNvSpPr>
            <a:spLocks noGrp="1"/>
          </p:cNvSpPr>
          <p:nvPr>
            <p:ph type="ftr" sz="quarter" idx="11"/>
          </p:nvPr>
        </p:nvSpPr>
        <p:spPr>
          <a:xfrm>
            <a:off x="457200" y="6172200"/>
            <a:ext cx="32004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305300" y="6172200"/>
            <a:ext cx="533400" cy="365125"/>
          </a:xfrm>
          <a:prstGeom prst="rect">
            <a:avLst/>
          </a:prstGeom>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66216"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66216" y="2174875"/>
            <a:ext cx="3529584" cy="3716338"/>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tabLst/>
              <a:defRPr sz="1800"/>
            </a:lvl6pPr>
            <a:lvl7pPr marL="1603375" indent="-231775">
              <a:tabLst/>
              <a:defRPr sz="1800"/>
            </a:lvl7pPr>
            <a:lvl8pPr marL="1828800" indent="-231775">
              <a:tabLst/>
              <a:defRPr sz="1800"/>
            </a:lvl8pPr>
            <a:lvl9pPr marL="2060575" indent="-231775">
              <a:tabLst/>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3529584" cy="3716338"/>
          </a:xfrm>
        </p:spPr>
        <p:txBody>
          <a:bodyPr>
            <a:noAutofit/>
          </a:bodyPr>
          <a:lstStyle>
            <a:lvl1pPr marL="2317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2pPr>
            <a:lvl3pPr marL="6889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3pPr>
            <a:lvl4pPr marL="9144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4pPr>
            <a:lvl5pPr marL="11461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5pPr>
            <a:lvl6pPr marL="13716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16033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18288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2060575" indent="-231775" algn="l" defTabSz="914400" rtl="0" eaLnBrk="1" latinLnBrk="0" hangingPunct="1">
              <a:buSzPct val="90000"/>
              <a:buFont typeface="Wingdings" pitchFamily="2" charset="2"/>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486400" y="6172200"/>
            <a:ext cx="3200400" cy="365125"/>
          </a:xfrm>
          <a:prstGeom prst="rect">
            <a:avLst/>
          </a:prstGeom>
        </p:spPr>
        <p:txBody>
          <a:bodyPr/>
          <a:lstStyle/>
          <a:p>
            <a:fld id="{8E36636D-D922-432D-A958-524484B5923D}" type="datetimeFigureOut">
              <a:rPr lang="en-US" smtClean="0"/>
              <a:pPr/>
              <a:t>12/9/2019</a:t>
            </a:fld>
            <a:endParaRPr lang="en-US"/>
          </a:p>
        </p:txBody>
      </p:sp>
      <p:sp>
        <p:nvSpPr>
          <p:cNvPr id="8" name="Footer Placeholder 7"/>
          <p:cNvSpPr>
            <a:spLocks noGrp="1"/>
          </p:cNvSpPr>
          <p:nvPr>
            <p:ph type="ftr" sz="quarter" idx="11"/>
          </p:nvPr>
        </p:nvSpPr>
        <p:spPr>
          <a:xfrm>
            <a:off x="457200" y="6172200"/>
            <a:ext cx="32004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4305300" y="6172200"/>
            <a:ext cx="533400" cy="365125"/>
          </a:xfrm>
          <a:prstGeom prst="rect">
            <a:avLst/>
          </a:prstGeom>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5486400" y="6172200"/>
            <a:ext cx="3200400" cy="365125"/>
          </a:xfrm>
          <a:prstGeom prst="rect">
            <a:avLst/>
          </a:prstGeom>
        </p:spPr>
        <p:txBody>
          <a:bodyPr/>
          <a:lstStyle/>
          <a:p>
            <a:fld id="{8E36636D-D922-432D-A958-524484B5923D}" type="datetimeFigureOut">
              <a:rPr lang="en-US" smtClean="0"/>
              <a:pPr/>
              <a:t>12/9/2019</a:t>
            </a:fld>
            <a:endParaRPr lang="en-US"/>
          </a:p>
        </p:txBody>
      </p:sp>
      <p:sp>
        <p:nvSpPr>
          <p:cNvPr id="4" name="Footer Placeholder 3"/>
          <p:cNvSpPr>
            <a:spLocks noGrp="1"/>
          </p:cNvSpPr>
          <p:nvPr>
            <p:ph type="ftr" sz="quarter" idx="11"/>
          </p:nvPr>
        </p:nvSpPr>
        <p:spPr>
          <a:xfrm>
            <a:off x="457200" y="6172200"/>
            <a:ext cx="32004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4305300" y="6172200"/>
            <a:ext cx="533400" cy="365125"/>
          </a:xfrm>
          <a:prstGeom prst="rect">
            <a:avLst/>
          </a:prstGeom>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pn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a:xfrm>
            <a:off x="5486400" y="6172200"/>
            <a:ext cx="3200400" cy="365125"/>
          </a:xfrm>
          <a:prstGeom prst="rect">
            <a:avLst/>
          </a:prstGeom>
        </p:spPr>
        <p:txBody>
          <a:bodyPr/>
          <a:lstStyle/>
          <a:p>
            <a:fld id="{8E36636D-D922-432D-A958-524484B5923D}" type="datetimeFigureOut">
              <a:rPr lang="en-US" smtClean="0"/>
              <a:pPr/>
              <a:t>12/9/2019</a:t>
            </a:fld>
            <a:endParaRPr lang="en-US"/>
          </a:p>
        </p:txBody>
      </p:sp>
      <p:sp>
        <p:nvSpPr>
          <p:cNvPr id="3" name="Footer Placeholder 2"/>
          <p:cNvSpPr>
            <a:spLocks noGrp="1"/>
          </p:cNvSpPr>
          <p:nvPr>
            <p:ph type="ftr" sz="quarter" idx="11"/>
          </p:nvPr>
        </p:nvSpPr>
        <p:spPr>
          <a:xfrm>
            <a:off x="457200" y="6172200"/>
            <a:ext cx="32004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4305300" y="6172200"/>
            <a:ext cx="533400" cy="365125"/>
          </a:xfrm>
          <a:prstGeom prst="rect">
            <a:avLst/>
          </a:prstGeom>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a:prstGeom prst="rect">
            <a:avLst/>
          </a:prstGeo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smtClean="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a:t>Click to edit Master title style</a:t>
            </a:r>
            <a:endParaRPr lang="en-US" dirty="0"/>
          </a:p>
        </p:txBody>
      </p:sp>
      <p:sp>
        <p:nvSpPr>
          <p:cNvPr id="3" name="Content Placeholder 2"/>
          <p:cNvSpPr>
            <a:spLocks noGrp="1"/>
          </p:cNvSpPr>
          <p:nvPr>
            <p:ph idx="1"/>
          </p:nvPr>
        </p:nvSpPr>
        <p:spPr>
          <a:xfrm>
            <a:off x="4727892" y="838200"/>
            <a:ext cx="3474720" cy="4572000"/>
          </a:xfrm>
        </p:spPr>
        <p:txBody>
          <a:bodyPr>
            <a:normAutofit/>
          </a:bodyPr>
          <a:lstStyle>
            <a:lvl1pPr marL="282575" indent="-282575">
              <a:defRPr sz="2400"/>
            </a:lvl1pPr>
            <a:lvl2pPr marL="573088" indent="-282575">
              <a:defRPr sz="2200"/>
            </a:lvl2pPr>
            <a:lvl3pPr marL="855663" indent="-282575">
              <a:defRPr sz="20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a:t>Click to edit Master text styles</a:t>
            </a:r>
          </a:p>
        </p:txBody>
      </p:sp>
      <p:sp>
        <p:nvSpPr>
          <p:cNvPr id="5" name="Date Placeholder 4"/>
          <p:cNvSpPr>
            <a:spLocks noGrp="1"/>
          </p:cNvSpPr>
          <p:nvPr>
            <p:ph type="dt" sz="half" idx="10"/>
          </p:nvPr>
        </p:nvSpPr>
        <p:spPr>
          <a:xfrm>
            <a:off x="5486400" y="6172200"/>
            <a:ext cx="3200400" cy="365125"/>
          </a:xfrm>
          <a:prstGeom prst="rect">
            <a:avLst/>
          </a:prstGeom>
        </p:spPr>
        <p:txBody>
          <a:bodyPr/>
          <a:lstStyle/>
          <a:p>
            <a:fld id="{8E36636D-D922-432D-A958-524484B5923D}" type="datetimeFigureOut">
              <a:rPr lang="en-US" smtClean="0"/>
              <a:pPr/>
              <a:t>12/9/2019</a:t>
            </a:fld>
            <a:endParaRPr lang="en-US"/>
          </a:p>
        </p:txBody>
      </p:sp>
      <p:sp>
        <p:nvSpPr>
          <p:cNvPr id="6" name="Footer Placeholder 5"/>
          <p:cNvSpPr>
            <a:spLocks noGrp="1"/>
          </p:cNvSpPr>
          <p:nvPr>
            <p:ph type="ftr" sz="quarter" idx="11"/>
          </p:nvPr>
        </p:nvSpPr>
        <p:spPr>
          <a:xfrm>
            <a:off x="457200" y="6172200"/>
            <a:ext cx="32004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305300" y="6172200"/>
            <a:ext cx="533400" cy="365125"/>
          </a:xfrm>
          <a:prstGeom prst="rect">
            <a:avLst/>
          </a:prstGeom>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778"/>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722624"/>
            <a:ext cx="9144000" cy="5668196"/>
          </a:xfrm>
          <a:prstGeom prst="rect">
            <a:avLst/>
          </a:prstGeom>
        </p:spPr>
        <p:txBody>
          <a:bodyPr vert="horz" lIns="91440" tIns="45720" rIns="91440" bIns="45720" rtlCol="0">
            <a:normAutofit/>
          </a:bodyPr>
          <a:lstStyle/>
          <a:p>
            <a:pPr lvl="0"/>
            <a:endParaRPr lang="en-US" dirty="0"/>
          </a:p>
        </p:txBody>
      </p:sp>
      <p:sp>
        <p:nvSpPr>
          <p:cNvPr id="2" name="Rectangle 1"/>
          <p:cNvSpPr/>
          <p:nvPr userDrawn="1"/>
        </p:nvSpPr>
        <p:spPr>
          <a:xfrm>
            <a:off x="-113161" y="-100599"/>
            <a:ext cx="9367178" cy="6958599"/>
          </a:xfrm>
          <a:prstGeom prst="rect">
            <a:avLst/>
          </a:prstGeom>
          <a:gradFill flip="none" rotWithShape="1">
            <a:gsLst>
              <a:gs pos="0">
                <a:srgbClr val="D7B359"/>
              </a:gs>
              <a:gs pos="100000">
                <a:srgbClr val="FFF778"/>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Lst>
  <p:txStyles>
    <p:titleStyle>
      <a:lvl1pPr algn="ctr" defTabSz="914400" rtl="0" eaLnBrk="1" latinLnBrk="0" hangingPunct="1">
        <a:lnSpc>
          <a:spcPct val="95000"/>
        </a:lnSpc>
        <a:spcBef>
          <a:spcPct val="0"/>
        </a:spcBef>
        <a:buNone/>
        <a:defRPr sz="4800" b="1" kern="1200">
          <a:solidFill>
            <a:schemeClr val="bg1"/>
          </a:solidFill>
          <a:effectLst>
            <a:outerShdw blurRad="101600" dist="12700" dir="3600000" algn="tl" rotWithShape="0">
              <a:prstClr val="black">
                <a:alpha val="30000"/>
              </a:prstClr>
            </a:outerShdw>
          </a:effectLst>
          <a:latin typeface="+mj-lt"/>
          <a:ea typeface="+mj-ea"/>
          <a:cs typeface="+mj-cs"/>
        </a:defRPr>
      </a:lvl1pPr>
    </p:titleStyle>
    <p:bodyStyle>
      <a:lvl1pPr marL="0" indent="0" algn="l" defTabSz="914400" rtl="0" eaLnBrk="1" latinLnBrk="0" hangingPunct="1">
        <a:spcBef>
          <a:spcPts val="2000"/>
        </a:spcBef>
        <a:spcAft>
          <a:spcPts val="0"/>
        </a:spcAft>
        <a:buSzPct val="90000"/>
        <a:buFont typeface="Wingdings" pitchFamily="2" charset="2"/>
        <a:buNone/>
        <a:defRPr sz="2400" kern="1200">
          <a:solidFill>
            <a:srgbClr val="000090"/>
          </a:solidFill>
          <a:effectLst>
            <a:outerShdw blurRad="101600" dist="12700" dir="3600000" algn="tl" rotWithShape="0">
              <a:prstClr val="black">
                <a:alpha val="30000"/>
              </a:prstClr>
            </a:outerShdw>
          </a:effectLst>
          <a:latin typeface="+mn-lt"/>
          <a:ea typeface="+mn-ea"/>
          <a:cs typeface="+mn-cs"/>
        </a:defRPr>
      </a:lvl1pPr>
      <a:lvl2pPr marL="914400" indent="-457200" algn="l" defTabSz="914400" rtl="0" eaLnBrk="1" latinLnBrk="0" hangingPunct="1">
        <a:spcBef>
          <a:spcPts val="1000"/>
        </a:spcBef>
        <a:spcAft>
          <a:spcPts val="0"/>
        </a:spcAft>
        <a:buSzPct val="90000"/>
        <a:buFont typeface="Wingdings" pitchFamily="2" charset="2"/>
        <a:buChar char=""/>
        <a:defRPr sz="2200" kern="1200">
          <a:solidFill>
            <a:srgbClr val="000090"/>
          </a:solidFill>
          <a:effectLst>
            <a:outerShdw blurRad="101600" dist="12700" dir="3600000" algn="tl" rotWithShape="0">
              <a:prstClr val="black">
                <a:alpha val="30000"/>
              </a:prstClr>
            </a:outerShdw>
          </a:effectLst>
          <a:latin typeface="+mn-lt"/>
          <a:ea typeface="+mn-ea"/>
          <a:cs typeface="+mn-cs"/>
        </a:defRPr>
      </a:lvl2pPr>
      <a:lvl3pPr marL="1371600" indent="-457200" algn="l" defTabSz="914400" rtl="0" eaLnBrk="1" latinLnBrk="0" hangingPunct="1">
        <a:spcBef>
          <a:spcPts val="1000"/>
        </a:spcBef>
        <a:spcAft>
          <a:spcPts val="0"/>
        </a:spcAft>
        <a:buSzPct val="90000"/>
        <a:buFont typeface="Wingdings" pitchFamily="2" charset="2"/>
        <a:buChar char=""/>
        <a:defRPr sz="2000" kern="1200">
          <a:solidFill>
            <a:srgbClr val="000090"/>
          </a:solidFill>
          <a:effectLst>
            <a:outerShdw blurRad="101600" dist="12700" dir="3600000" algn="tl" rotWithShape="0">
              <a:prstClr val="black">
                <a:alpha val="30000"/>
              </a:prstClr>
            </a:outerShdw>
          </a:effectLst>
          <a:latin typeface="+mn-lt"/>
          <a:ea typeface="+mn-ea"/>
          <a:cs typeface="+mn-cs"/>
        </a:defRPr>
      </a:lvl3pPr>
      <a:lvl4pPr marL="1828800" indent="-457200" algn="l" defTabSz="914400" rtl="0" eaLnBrk="1" latinLnBrk="0" hangingPunct="1">
        <a:spcBef>
          <a:spcPts val="1000"/>
        </a:spcBef>
        <a:spcAft>
          <a:spcPts val="0"/>
        </a:spcAft>
        <a:buSzPct val="90000"/>
        <a:buFont typeface="Wingdings" pitchFamily="2" charset="2"/>
        <a:buChar char=""/>
        <a:defRPr sz="1800" kern="1200">
          <a:solidFill>
            <a:srgbClr val="000090"/>
          </a:solidFill>
          <a:effectLst>
            <a:outerShdw blurRad="101600" dist="12700" dir="3600000" algn="tl" rotWithShape="0">
              <a:prstClr val="black">
                <a:alpha val="30000"/>
              </a:prstClr>
            </a:outerShdw>
          </a:effectLst>
          <a:latin typeface="+mn-lt"/>
          <a:ea typeface="+mn-ea"/>
          <a:cs typeface="+mn-cs"/>
        </a:defRPr>
      </a:lvl4pPr>
      <a:lvl5pPr marL="2286000" indent="-457200" algn="l" defTabSz="914400" rtl="0" eaLnBrk="1" latinLnBrk="0" hangingPunct="1">
        <a:spcBef>
          <a:spcPts val="1000"/>
        </a:spcBef>
        <a:spcAft>
          <a:spcPts val="0"/>
        </a:spcAft>
        <a:buSzPct val="90000"/>
        <a:buFont typeface="Wingdings" pitchFamily="2" charset="2"/>
        <a:buChar char=""/>
        <a:defRPr sz="1800" kern="1200">
          <a:solidFill>
            <a:srgbClr val="000090"/>
          </a:solidFill>
          <a:effectLst>
            <a:outerShdw blurRad="101600" dist="12700" dir="3600000" algn="tl" rotWithShape="0">
              <a:prstClr val="black">
                <a:alpha val="30000"/>
              </a:prstClr>
            </a:outerShdw>
          </a:effectLst>
          <a:latin typeface="+mn-lt"/>
          <a:ea typeface="+mn-ea"/>
          <a:cs typeface="+mn-cs"/>
        </a:defRPr>
      </a:lvl5pPr>
      <a:lvl6pPr marL="2743200" indent="-457200" algn="l" defTabSz="914400" rtl="0" eaLnBrk="1" latinLnBrk="0" hangingPunct="1">
        <a:spcBef>
          <a:spcPts val="1000"/>
        </a:spcBef>
        <a:buSzPct val="90000"/>
        <a:buFont typeface="Wingdings" pitchFamily="2" charset="2"/>
        <a:buChar char="{"/>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32004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36576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4114800" indent="-457200" algn="l" defTabSz="914400" rtl="0" eaLnBrk="1" latinLnBrk="0" hangingPunct="1">
        <a:spcBef>
          <a:spcPts val="1000"/>
        </a:spcBef>
        <a:buSzPct val="90000"/>
        <a:buFont typeface="Wingdings" pitchFamily="2" charset="2"/>
        <a:buChar char="|"/>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413E9-C672-2D4F-802C-12EB4E457107}"/>
              </a:ext>
            </a:extLst>
          </p:cNvPr>
          <p:cNvSpPr>
            <a:spLocks noGrp="1"/>
          </p:cNvSpPr>
          <p:nvPr>
            <p:ph type="title"/>
          </p:nvPr>
        </p:nvSpPr>
        <p:spPr/>
        <p:txBody>
          <a:bodyPr/>
          <a:lstStyle/>
          <a:p>
            <a:r>
              <a:rPr lang="en-US" sz="6600" b="0" dirty="0">
                <a:solidFill>
                  <a:schemeClr val="tx2"/>
                </a:solidFill>
              </a:rPr>
              <a:t>Lessons Learned In Victim Advocacy</a:t>
            </a:r>
          </a:p>
        </p:txBody>
      </p:sp>
      <p:sp>
        <p:nvSpPr>
          <p:cNvPr id="3" name="Content Placeholder 2">
            <a:extLst>
              <a:ext uri="{FF2B5EF4-FFF2-40B4-BE49-F238E27FC236}">
                <a16:creationId xmlns:a16="http://schemas.microsoft.com/office/drawing/2014/main" id="{5F2FA600-F490-2A49-90F7-971282DADE0A}"/>
              </a:ext>
            </a:extLst>
          </p:cNvPr>
          <p:cNvSpPr>
            <a:spLocks noGrp="1"/>
          </p:cNvSpPr>
          <p:nvPr>
            <p:ph idx="1"/>
          </p:nvPr>
        </p:nvSpPr>
        <p:spPr>
          <a:xfrm>
            <a:off x="-133815" y="2452097"/>
            <a:ext cx="9277815" cy="4405903"/>
          </a:xfrm>
        </p:spPr>
        <p:txBody>
          <a:bodyPr>
            <a:normAutofit/>
          </a:bodyPr>
          <a:lstStyle/>
          <a:p>
            <a:pPr algn="ctr"/>
            <a:r>
              <a:rPr lang="en-US" sz="4400" b="1" dirty="0"/>
              <a:t>Jerry O’Neill</a:t>
            </a:r>
          </a:p>
          <a:p>
            <a:pPr algn="ctr"/>
            <a:r>
              <a:rPr lang="en-US" sz="4400" b="1" dirty="0"/>
              <a:t>Burlington, Vermont</a:t>
            </a:r>
          </a:p>
          <a:p>
            <a:pPr algn="ctr"/>
            <a:r>
              <a:rPr lang="en-US" sz="4400" b="1" dirty="0"/>
              <a:t>NCVBA Denver 2019</a:t>
            </a:r>
          </a:p>
        </p:txBody>
      </p:sp>
    </p:spTree>
    <p:extLst>
      <p:ext uri="{BB962C8B-B14F-4D97-AF65-F5344CB8AC3E}">
        <p14:creationId xmlns:p14="http://schemas.microsoft.com/office/powerpoint/2010/main" val="206832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72C6B-92C9-0A4A-BAE3-A38E8CC25E17}"/>
              </a:ext>
            </a:extLst>
          </p:cNvPr>
          <p:cNvSpPr>
            <a:spLocks noGrp="1"/>
          </p:cNvSpPr>
          <p:nvPr>
            <p:ph type="title"/>
          </p:nvPr>
        </p:nvSpPr>
        <p:spPr>
          <a:xfrm>
            <a:off x="189571" y="145404"/>
            <a:ext cx="8764858" cy="6545328"/>
          </a:xfrm>
        </p:spPr>
        <p:txBody>
          <a:bodyPr/>
          <a:lstStyle/>
          <a:p>
            <a:endParaRPr lang="en-US" dirty="0"/>
          </a:p>
        </p:txBody>
      </p:sp>
      <p:sp>
        <p:nvSpPr>
          <p:cNvPr id="3" name="Content Placeholder 2">
            <a:extLst>
              <a:ext uri="{FF2B5EF4-FFF2-40B4-BE49-F238E27FC236}">
                <a16:creationId xmlns:a16="http://schemas.microsoft.com/office/drawing/2014/main" id="{4DCD4DB6-69B8-7F40-A02A-A409C028593F}"/>
              </a:ext>
            </a:extLst>
          </p:cNvPr>
          <p:cNvSpPr>
            <a:spLocks noGrp="1"/>
          </p:cNvSpPr>
          <p:nvPr>
            <p:ph idx="1"/>
          </p:nvPr>
        </p:nvSpPr>
        <p:spPr/>
        <p:txBody>
          <a:bodyPr>
            <a:normAutofit/>
          </a:bodyPr>
          <a:lstStyle/>
          <a:p>
            <a:pPr algn="ctr"/>
            <a:r>
              <a:rPr lang="en-US" sz="11500" b="1" dirty="0"/>
              <a:t>Find the Christa for the case.</a:t>
            </a:r>
          </a:p>
        </p:txBody>
      </p:sp>
    </p:spTree>
    <p:extLst>
      <p:ext uri="{BB962C8B-B14F-4D97-AF65-F5344CB8AC3E}">
        <p14:creationId xmlns:p14="http://schemas.microsoft.com/office/powerpoint/2010/main" val="1745456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6384E-93DE-3044-A681-6B44C2CE28CD}"/>
              </a:ext>
            </a:extLst>
          </p:cNvPr>
          <p:cNvSpPr>
            <a:spLocks noGrp="1"/>
          </p:cNvSpPr>
          <p:nvPr>
            <p:ph type="title"/>
          </p:nvPr>
        </p:nvSpPr>
        <p:spPr>
          <a:xfrm>
            <a:off x="711200" y="609600"/>
            <a:ext cx="7696356" cy="5950857"/>
          </a:xfrm>
        </p:spPr>
        <p:txBody>
          <a:bodyPr/>
          <a:lstStyle/>
          <a:p>
            <a:r>
              <a:rPr lang="en-US" sz="8000" dirty="0">
                <a:solidFill>
                  <a:srgbClr val="002060"/>
                </a:solidFill>
              </a:rPr>
              <a:t>Review the jury instructions before filing a complaint</a:t>
            </a:r>
          </a:p>
        </p:txBody>
      </p:sp>
    </p:spTree>
    <p:extLst>
      <p:ext uri="{BB962C8B-B14F-4D97-AF65-F5344CB8AC3E}">
        <p14:creationId xmlns:p14="http://schemas.microsoft.com/office/powerpoint/2010/main" val="2209119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9662CA-D1B4-B847-AE47-6DDDC138ED87}"/>
              </a:ext>
            </a:extLst>
          </p:cNvPr>
          <p:cNvSpPr>
            <a:spLocks noGrp="1"/>
          </p:cNvSpPr>
          <p:nvPr>
            <p:ph idx="1"/>
          </p:nvPr>
        </p:nvSpPr>
        <p:spPr/>
        <p:txBody>
          <a:bodyPr>
            <a:normAutofit/>
          </a:bodyPr>
          <a:lstStyle/>
          <a:p>
            <a:pPr algn="ctr"/>
            <a:r>
              <a:rPr lang="en-US" sz="6600" b="1" dirty="0"/>
              <a:t>Think carefully before using a treating therapist as your expert in a sexual assault case.</a:t>
            </a:r>
          </a:p>
        </p:txBody>
      </p:sp>
    </p:spTree>
    <p:extLst>
      <p:ext uri="{BB962C8B-B14F-4D97-AF65-F5344CB8AC3E}">
        <p14:creationId xmlns:p14="http://schemas.microsoft.com/office/powerpoint/2010/main" val="2598410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66973D-7612-B443-95C2-F460772934CE}"/>
              </a:ext>
            </a:extLst>
          </p:cNvPr>
          <p:cNvSpPr>
            <a:spLocks noGrp="1"/>
          </p:cNvSpPr>
          <p:nvPr>
            <p:ph idx="1"/>
          </p:nvPr>
        </p:nvSpPr>
        <p:spPr>
          <a:xfrm>
            <a:off x="0" y="778380"/>
            <a:ext cx="9144000" cy="5668196"/>
          </a:xfrm>
        </p:spPr>
        <p:txBody>
          <a:bodyPr>
            <a:normAutofit/>
          </a:bodyPr>
          <a:lstStyle/>
          <a:p>
            <a:pPr algn="ctr"/>
            <a:r>
              <a:rPr lang="en-US" sz="13800" b="1" dirty="0"/>
              <a:t>Social Media</a:t>
            </a:r>
          </a:p>
        </p:txBody>
      </p:sp>
    </p:spTree>
    <p:extLst>
      <p:ext uri="{BB962C8B-B14F-4D97-AF65-F5344CB8AC3E}">
        <p14:creationId xmlns:p14="http://schemas.microsoft.com/office/powerpoint/2010/main" val="1374451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AA0CA-6812-5F48-9D9F-C995F957D0E3}"/>
              </a:ext>
            </a:extLst>
          </p:cNvPr>
          <p:cNvSpPr>
            <a:spLocks noGrp="1"/>
          </p:cNvSpPr>
          <p:nvPr>
            <p:ph idx="1"/>
          </p:nvPr>
        </p:nvSpPr>
        <p:spPr/>
        <p:txBody>
          <a:bodyPr>
            <a:normAutofit/>
          </a:bodyPr>
          <a:lstStyle/>
          <a:p>
            <a:pPr algn="ctr"/>
            <a:r>
              <a:rPr lang="en-US" sz="11500" b="1" dirty="0"/>
              <a:t>Video every deposition you take</a:t>
            </a:r>
          </a:p>
        </p:txBody>
      </p:sp>
    </p:spTree>
    <p:extLst>
      <p:ext uri="{BB962C8B-B14F-4D97-AF65-F5344CB8AC3E}">
        <p14:creationId xmlns:p14="http://schemas.microsoft.com/office/powerpoint/2010/main" val="3703542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12EAEE-08E0-DB47-B331-609FA1C8AFE0}"/>
              </a:ext>
            </a:extLst>
          </p:cNvPr>
          <p:cNvSpPr>
            <a:spLocks noGrp="1"/>
          </p:cNvSpPr>
          <p:nvPr>
            <p:ph idx="1"/>
          </p:nvPr>
        </p:nvSpPr>
        <p:spPr>
          <a:xfrm>
            <a:off x="0" y="0"/>
            <a:ext cx="9144000" cy="6858000"/>
          </a:xfrm>
        </p:spPr>
        <p:txBody>
          <a:bodyPr>
            <a:normAutofit/>
          </a:bodyPr>
          <a:lstStyle/>
          <a:p>
            <a:pPr algn="ctr"/>
            <a:r>
              <a:rPr lang="en-US" sz="8000" b="1" dirty="0"/>
              <a:t>Cast of characters</a:t>
            </a:r>
          </a:p>
          <a:p>
            <a:pPr algn="ctr"/>
            <a:endParaRPr lang="en-US" sz="8000" b="1" dirty="0"/>
          </a:p>
          <a:p>
            <a:pPr algn="ctr"/>
            <a:r>
              <a:rPr lang="en-US" sz="8000" b="1" dirty="0"/>
              <a:t>Chronology of events– tied to documents</a:t>
            </a:r>
          </a:p>
        </p:txBody>
      </p:sp>
    </p:spTree>
    <p:extLst>
      <p:ext uri="{BB962C8B-B14F-4D97-AF65-F5344CB8AC3E}">
        <p14:creationId xmlns:p14="http://schemas.microsoft.com/office/powerpoint/2010/main" val="2323997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6384E-93DE-3044-A681-6B44C2CE28CD}"/>
              </a:ext>
            </a:extLst>
          </p:cNvPr>
          <p:cNvSpPr>
            <a:spLocks noGrp="1"/>
          </p:cNvSpPr>
          <p:nvPr>
            <p:ph type="title"/>
          </p:nvPr>
        </p:nvSpPr>
        <p:spPr>
          <a:xfrm>
            <a:off x="188686" y="711200"/>
            <a:ext cx="8636000" cy="5558971"/>
          </a:xfrm>
        </p:spPr>
        <p:txBody>
          <a:bodyPr/>
          <a:lstStyle/>
          <a:p>
            <a:r>
              <a:rPr lang="en-US" sz="9600" dirty="0">
                <a:solidFill>
                  <a:srgbClr val="002060"/>
                </a:solidFill>
              </a:rPr>
              <a:t>Think like a juror, not like a lawyer</a:t>
            </a:r>
          </a:p>
        </p:txBody>
      </p:sp>
    </p:spTree>
    <p:extLst>
      <p:ext uri="{BB962C8B-B14F-4D97-AF65-F5344CB8AC3E}">
        <p14:creationId xmlns:p14="http://schemas.microsoft.com/office/powerpoint/2010/main" val="611931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4E9F03-33CE-5645-8F73-0090176856CE}"/>
              </a:ext>
            </a:extLst>
          </p:cNvPr>
          <p:cNvSpPr>
            <a:spLocks noGrp="1"/>
          </p:cNvSpPr>
          <p:nvPr>
            <p:ph idx="1"/>
          </p:nvPr>
        </p:nvSpPr>
        <p:spPr/>
        <p:txBody>
          <a:bodyPr>
            <a:normAutofit/>
          </a:bodyPr>
          <a:lstStyle/>
          <a:p>
            <a:pPr algn="ctr"/>
            <a:r>
              <a:rPr lang="en-US" sz="16600" b="1" dirty="0">
                <a:solidFill>
                  <a:srgbClr val="002060"/>
                </a:solidFill>
              </a:rPr>
              <a:t>Choices</a:t>
            </a:r>
          </a:p>
        </p:txBody>
      </p:sp>
    </p:spTree>
    <p:extLst>
      <p:ext uri="{BB962C8B-B14F-4D97-AF65-F5344CB8AC3E}">
        <p14:creationId xmlns:p14="http://schemas.microsoft.com/office/powerpoint/2010/main" val="1209097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hoices - many, many 400 x300.jpg"/>
          <p:cNvPicPr>
            <a:picLocks noGrp="1" noChangeAspect="1"/>
          </p:cNvPicPr>
          <p:nvPr>
            <p:ph idx="1"/>
          </p:nvPr>
        </p:nvPicPr>
        <p:blipFill>
          <a:blip r:embed="rId2">
            <a:extLst>
              <a:ext uri="{28A0092B-C50C-407E-A947-70E740481C1C}">
                <a14:useLocalDpi xmlns:a14="http://schemas.microsoft.com/office/drawing/2010/main" val="0"/>
              </a:ext>
            </a:extLst>
          </a:blip>
          <a:srcRect t="8669" b="8669"/>
          <a:stretch>
            <a:fillRect/>
          </a:stretch>
        </p:blipFill>
        <p:spPr>
          <a:xfrm>
            <a:off x="0" y="1"/>
            <a:ext cx="9144000" cy="6858000"/>
          </a:xfrm>
        </p:spPr>
      </p:pic>
    </p:spTree>
    <p:extLst>
      <p:ext uri="{BB962C8B-B14F-4D97-AF65-F5344CB8AC3E}">
        <p14:creationId xmlns:p14="http://schemas.microsoft.com/office/powerpoint/2010/main" val="1575363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sz="9600" b="1" dirty="0">
                <a:effectLst/>
              </a:rPr>
              <a:t>Show the defendant as a doer – choices</a:t>
            </a:r>
          </a:p>
          <a:p>
            <a:endParaRPr lang="en-US" dirty="0"/>
          </a:p>
        </p:txBody>
      </p:sp>
    </p:spTree>
    <p:extLst>
      <p:ext uri="{BB962C8B-B14F-4D97-AF65-F5344CB8AC3E}">
        <p14:creationId xmlns:p14="http://schemas.microsoft.com/office/powerpoint/2010/main" val="2310352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C9C29-1745-2B42-9796-8FDBA58798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263AFB-3B31-294D-BE0F-5A2151A22B69}"/>
              </a:ext>
            </a:extLst>
          </p:cNvPr>
          <p:cNvSpPr>
            <a:spLocks noGrp="1"/>
          </p:cNvSpPr>
          <p:nvPr>
            <p:ph idx="1"/>
          </p:nvPr>
        </p:nvSpPr>
        <p:spPr/>
        <p:txBody>
          <a:bodyPr>
            <a:normAutofit/>
          </a:bodyPr>
          <a:lstStyle/>
          <a:p>
            <a:r>
              <a:rPr lang="en-US" sz="7200" b="1" dirty="0"/>
              <a:t>First screening questions: when did this happen; what are the damages?</a:t>
            </a:r>
          </a:p>
        </p:txBody>
      </p:sp>
    </p:spTree>
    <p:extLst>
      <p:ext uri="{BB962C8B-B14F-4D97-AF65-F5344CB8AC3E}">
        <p14:creationId xmlns:p14="http://schemas.microsoft.com/office/powerpoint/2010/main" val="2230214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634" y="524617"/>
            <a:ext cx="9047366" cy="5909309"/>
          </a:xfrm>
          <a:prstGeom prst="rect">
            <a:avLst/>
          </a:prstGeom>
        </p:spPr>
        <p:txBody>
          <a:bodyPr wrap="square">
            <a:spAutoFit/>
          </a:bodyPr>
          <a:lstStyle/>
          <a:p>
            <a:r>
              <a:rPr lang="en-US" sz="5400" b="1" dirty="0">
                <a:solidFill>
                  <a:srgbClr val="000090"/>
                </a:solidFill>
              </a:rPr>
              <a:t>The greater the number of safe choices that were available to the defendant that jurors effortlessly can think of, the higher the probability the defendant will be judged to have acted unreasonably.</a:t>
            </a:r>
          </a:p>
        </p:txBody>
      </p:sp>
    </p:spTree>
    <p:extLst>
      <p:ext uri="{BB962C8B-B14F-4D97-AF65-F5344CB8AC3E}">
        <p14:creationId xmlns:p14="http://schemas.microsoft.com/office/powerpoint/2010/main" val="3653735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ecision Tree from the Perrotte case.jpg"/>
          <p:cNvPicPr>
            <a:picLocks noGrp="1" noChangeAspect="1"/>
          </p:cNvPicPr>
          <p:nvPr>
            <p:ph idx="1"/>
          </p:nvPr>
        </p:nvPicPr>
        <p:blipFill rotWithShape="1">
          <a:blip r:embed="rId2">
            <a:extLst>
              <a:ext uri="{28A0092B-C50C-407E-A947-70E740481C1C}">
                <a14:useLocalDpi xmlns:a14="http://schemas.microsoft.com/office/drawing/2010/main" val="0"/>
              </a:ext>
            </a:extLst>
          </a:blip>
          <a:srcRect l="-32613" r="-32613"/>
          <a:stretch/>
        </p:blipFill>
        <p:spPr>
          <a:xfrm>
            <a:off x="-3000431" y="-775873"/>
            <a:ext cx="15226919" cy="9922251"/>
          </a:xfrm>
        </p:spPr>
      </p:pic>
    </p:spTree>
    <p:extLst>
      <p:ext uri="{BB962C8B-B14F-4D97-AF65-F5344CB8AC3E}">
        <p14:creationId xmlns:p14="http://schemas.microsoft.com/office/powerpoint/2010/main" val="2678182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7200" b="1" dirty="0"/>
              <a:t>Does the schema fits the jurors expectations?</a:t>
            </a:r>
            <a:endParaRPr lang="en-US" sz="6600" b="1" dirty="0"/>
          </a:p>
          <a:p>
            <a:endParaRPr lang="en-US" dirty="0"/>
          </a:p>
        </p:txBody>
      </p:sp>
    </p:spTree>
    <p:extLst>
      <p:ext uri="{BB962C8B-B14F-4D97-AF65-F5344CB8AC3E}">
        <p14:creationId xmlns:p14="http://schemas.microsoft.com/office/powerpoint/2010/main" val="1853617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BFF61E-9D5B-1A4F-85E1-C2A40CC91B86}"/>
              </a:ext>
            </a:extLst>
          </p:cNvPr>
          <p:cNvSpPr>
            <a:spLocks noGrp="1"/>
          </p:cNvSpPr>
          <p:nvPr>
            <p:ph idx="1"/>
          </p:nvPr>
        </p:nvSpPr>
        <p:spPr>
          <a:xfrm>
            <a:off x="-793" y="2428761"/>
            <a:ext cx="9144000" cy="5668196"/>
          </a:xfrm>
        </p:spPr>
        <p:txBody>
          <a:bodyPr>
            <a:normAutofit/>
          </a:bodyPr>
          <a:lstStyle/>
          <a:p>
            <a:pPr algn="ctr"/>
            <a:r>
              <a:rPr lang="en-US" sz="8000" b="1" dirty="0"/>
              <a:t>Establish the Norm – the Rule</a:t>
            </a:r>
          </a:p>
        </p:txBody>
      </p:sp>
    </p:spTree>
    <p:extLst>
      <p:ext uri="{BB962C8B-B14F-4D97-AF65-F5344CB8AC3E}">
        <p14:creationId xmlns:p14="http://schemas.microsoft.com/office/powerpoint/2010/main" val="455149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ctr"/>
            <a:r>
              <a:rPr lang="en-US" sz="7200" b="1" dirty="0">
                <a:effectLst/>
              </a:rPr>
              <a:t>We are charged with  knowing how jurors make judgments and decisions.</a:t>
            </a:r>
          </a:p>
          <a:p>
            <a:endParaRPr lang="en-US" sz="7200" dirty="0"/>
          </a:p>
        </p:txBody>
      </p:sp>
    </p:spTree>
    <p:extLst>
      <p:ext uri="{BB962C8B-B14F-4D97-AF65-F5344CB8AC3E}">
        <p14:creationId xmlns:p14="http://schemas.microsoft.com/office/powerpoint/2010/main" val="2830126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17DB6D-B9D0-184C-9E7C-9F64B57E99F5}"/>
              </a:ext>
            </a:extLst>
          </p:cNvPr>
          <p:cNvSpPr>
            <a:spLocks noGrp="1"/>
          </p:cNvSpPr>
          <p:nvPr>
            <p:ph idx="1"/>
          </p:nvPr>
        </p:nvSpPr>
        <p:spPr/>
        <p:txBody>
          <a:bodyPr>
            <a:normAutofit/>
          </a:bodyPr>
          <a:lstStyle/>
          <a:p>
            <a:pPr algn="ctr"/>
            <a:r>
              <a:rPr lang="en-US" sz="16600" b="1" dirty="0"/>
              <a:t>Focus Group</a:t>
            </a:r>
          </a:p>
        </p:txBody>
      </p:sp>
    </p:spTree>
    <p:extLst>
      <p:ext uri="{BB962C8B-B14F-4D97-AF65-F5344CB8AC3E}">
        <p14:creationId xmlns:p14="http://schemas.microsoft.com/office/powerpoint/2010/main" val="3944886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7200" b="1" dirty="0">
                <a:effectLst/>
              </a:rPr>
              <a:t>Ask focus group participants how the defendant and plaintiff should have acted to prevent the harm. </a:t>
            </a:r>
            <a:endParaRPr lang="en-US" sz="7200" b="1" dirty="0"/>
          </a:p>
        </p:txBody>
      </p:sp>
    </p:spTree>
    <p:extLst>
      <p:ext uri="{BB962C8B-B14F-4D97-AF65-F5344CB8AC3E}">
        <p14:creationId xmlns:p14="http://schemas.microsoft.com/office/powerpoint/2010/main" val="3869158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1219" y="1063042"/>
            <a:ext cx="7399410" cy="4524315"/>
          </a:xfrm>
          <a:prstGeom prst="rect">
            <a:avLst/>
          </a:prstGeom>
        </p:spPr>
        <p:txBody>
          <a:bodyPr wrap="square">
            <a:spAutoFit/>
          </a:bodyPr>
          <a:lstStyle/>
          <a:p>
            <a:pPr algn="ctr"/>
            <a:r>
              <a:rPr lang="en-US" sz="7200" b="1" dirty="0">
                <a:solidFill>
                  <a:srgbClr val="000090"/>
                </a:solidFill>
              </a:rPr>
              <a:t>A Defendant’s Bad Conduct Can Overcome Defects in the Case</a:t>
            </a:r>
          </a:p>
        </p:txBody>
      </p:sp>
    </p:spTree>
    <p:extLst>
      <p:ext uri="{BB962C8B-B14F-4D97-AF65-F5344CB8AC3E}">
        <p14:creationId xmlns:p14="http://schemas.microsoft.com/office/powerpoint/2010/main" val="3662751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8488" y="-303726"/>
            <a:ext cx="9691018" cy="786927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5258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8488" y="-303726"/>
            <a:ext cx="9691018" cy="786927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329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8FEB4-B866-114B-BF69-E65166808D18}"/>
              </a:ext>
            </a:extLst>
          </p:cNvPr>
          <p:cNvSpPr>
            <a:spLocks noGrp="1"/>
          </p:cNvSpPr>
          <p:nvPr>
            <p:ph type="title"/>
          </p:nvPr>
        </p:nvSpPr>
        <p:spPr>
          <a:xfrm>
            <a:off x="534136" y="2308303"/>
            <a:ext cx="7862732" cy="3044282"/>
          </a:xfrm>
        </p:spPr>
        <p:txBody>
          <a:bodyPr/>
          <a:lstStyle/>
          <a:p>
            <a:r>
              <a:rPr lang="en-US" sz="6600" dirty="0">
                <a:solidFill>
                  <a:srgbClr val="002060"/>
                </a:solidFill>
              </a:rPr>
              <a:t>Don’t fall in love With the client at the first meeting</a:t>
            </a:r>
          </a:p>
        </p:txBody>
      </p:sp>
    </p:spTree>
    <p:extLst>
      <p:ext uri="{BB962C8B-B14F-4D97-AF65-F5344CB8AC3E}">
        <p14:creationId xmlns:p14="http://schemas.microsoft.com/office/powerpoint/2010/main" val="17317201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8488" y="-303726"/>
            <a:ext cx="9691018" cy="786927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32943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ecison making - intuition with many synonms- med lg.jpg"/>
          <p:cNvPicPr>
            <a:picLocks noGrp="1" noChangeAspect="1"/>
          </p:cNvPicPr>
          <p:nvPr>
            <p:ph idx="1"/>
          </p:nvPr>
        </p:nvPicPr>
        <p:blipFill>
          <a:blip r:embed="rId3" cstate="email">
            <a:extLst>
              <a:ext uri="{28A0092B-C50C-407E-A947-70E740481C1C}">
                <a14:useLocalDpi xmlns:a14="http://schemas.microsoft.com/office/drawing/2010/main" val="0"/>
              </a:ext>
            </a:extLst>
          </a:blip>
          <a:srcRect t="5517" b="5517"/>
          <a:stretch>
            <a:fillRect/>
          </a:stretch>
        </p:blipFill>
        <p:spPr>
          <a:xfrm>
            <a:off x="-18989" y="89647"/>
            <a:ext cx="9167008" cy="6768353"/>
          </a:xfrm>
        </p:spPr>
      </p:pic>
    </p:spTree>
    <p:extLst>
      <p:ext uri="{BB962C8B-B14F-4D97-AF65-F5344CB8AC3E}">
        <p14:creationId xmlns:p14="http://schemas.microsoft.com/office/powerpoint/2010/main" val="14409829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5400" dirty="0">
                <a:effectLst/>
              </a:rPr>
              <a:t> </a:t>
            </a:r>
          </a:p>
          <a:p>
            <a:r>
              <a:rPr lang="en-US" sz="5400" b="1" dirty="0">
                <a:effectLst/>
              </a:rPr>
              <a:t>Establish the alternatives that were available to the parties that would have been both reasonable and safe and would eliminated the harm.</a:t>
            </a:r>
          </a:p>
          <a:p>
            <a:endParaRPr lang="en-US" sz="5400" dirty="0"/>
          </a:p>
        </p:txBody>
      </p:sp>
    </p:spTree>
    <p:extLst>
      <p:ext uri="{BB962C8B-B14F-4D97-AF65-F5344CB8AC3E}">
        <p14:creationId xmlns:p14="http://schemas.microsoft.com/office/powerpoint/2010/main" val="1708132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sz="5400" b="1" dirty="0">
                <a:effectLst/>
              </a:rPr>
              <a:t>Ask focus group participants to generate alternative safety behaviors ranking them in order of the likelihood the behavior conforms to expectations and norms. </a:t>
            </a:r>
          </a:p>
          <a:p>
            <a:endParaRPr lang="en-US" dirty="0"/>
          </a:p>
        </p:txBody>
      </p:sp>
    </p:spTree>
    <p:extLst>
      <p:ext uri="{BB962C8B-B14F-4D97-AF65-F5344CB8AC3E}">
        <p14:creationId xmlns:p14="http://schemas.microsoft.com/office/powerpoint/2010/main" val="2712662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366" y="0"/>
            <a:ext cx="7993019" cy="6390820"/>
          </a:xfrm>
        </p:spPr>
        <p:txBody>
          <a:bodyPr>
            <a:normAutofit/>
          </a:bodyPr>
          <a:lstStyle/>
          <a:p>
            <a:r>
              <a:rPr lang="en-US" sz="6600" dirty="0">
                <a:effectLst/>
              </a:rPr>
              <a:t>Think about which evidence is introduced first because it has an enormous impact on the judgment. Choose wisely!</a:t>
            </a:r>
          </a:p>
          <a:p>
            <a:endParaRPr lang="en-US" dirty="0"/>
          </a:p>
        </p:txBody>
      </p:sp>
    </p:spTree>
    <p:extLst>
      <p:ext uri="{BB962C8B-B14F-4D97-AF65-F5344CB8AC3E}">
        <p14:creationId xmlns:p14="http://schemas.microsoft.com/office/powerpoint/2010/main" val="1046017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8000" dirty="0">
                <a:effectLst/>
              </a:rPr>
              <a:t>Simply changing the order that information is presented changes judgment. </a:t>
            </a:r>
          </a:p>
          <a:p>
            <a:endParaRPr lang="en-US" dirty="0"/>
          </a:p>
        </p:txBody>
      </p:sp>
    </p:spTree>
    <p:extLst>
      <p:ext uri="{BB962C8B-B14F-4D97-AF65-F5344CB8AC3E}">
        <p14:creationId xmlns:p14="http://schemas.microsoft.com/office/powerpoint/2010/main" val="838134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30CB5-38B0-C844-9409-4908C8351A15}"/>
              </a:ext>
            </a:extLst>
          </p:cNvPr>
          <p:cNvSpPr>
            <a:spLocks noGrp="1"/>
          </p:cNvSpPr>
          <p:nvPr>
            <p:ph type="title"/>
          </p:nvPr>
        </p:nvSpPr>
        <p:spPr>
          <a:xfrm>
            <a:off x="467228" y="636057"/>
            <a:ext cx="7583488" cy="1143000"/>
          </a:xfrm>
        </p:spPr>
        <p:txBody>
          <a:bodyPr/>
          <a:lstStyle/>
          <a:p>
            <a:r>
              <a:rPr lang="en-US" sz="8000" dirty="0">
                <a:solidFill>
                  <a:schemeClr val="tx2"/>
                </a:solidFill>
              </a:rPr>
              <a:t>Get </a:t>
            </a:r>
            <a:r>
              <a:rPr lang="en-US" sz="8000" u="sng" dirty="0">
                <a:solidFill>
                  <a:schemeClr val="tx2"/>
                </a:solidFill>
              </a:rPr>
              <a:t>all</a:t>
            </a:r>
            <a:r>
              <a:rPr lang="en-US" sz="8000" dirty="0">
                <a:solidFill>
                  <a:schemeClr val="tx2"/>
                </a:solidFill>
              </a:rPr>
              <a:t> of the client’s records before you take the case</a:t>
            </a:r>
          </a:p>
        </p:txBody>
      </p:sp>
    </p:spTree>
    <p:extLst>
      <p:ext uri="{BB962C8B-B14F-4D97-AF65-F5344CB8AC3E}">
        <p14:creationId xmlns:p14="http://schemas.microsoft.com/office/powerpoint/2010/main" val="3934377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ecision making -intuitive thought - albert einstien quote.jpg"/>
          <p:cNvPicPr>
            <a:picLocks noGrp="1" noChangeAspect="1"/>
          </p:cNvPicPr>
          <p:nvPr>
            <p:ph idx="1"/>
          </p:nvPr>
        </p:nvPicPr>
        <p:blipFill rotWithShape="1">
          <a:blip r:embed="rId3">
            <a:extLst>
              <a:ext uri="{28A0092B-C50C-407E-A947-70E740481C1C}">
                <a14:useLocalDpi xmlns:a14="http://schemas.microsoft.com/office/drawing/2010/main" val="0"/>
              </a:ext>
            </a:extLst>
          </a:blip>
          <a:srcRect/>
          <a:stretch/>
        </p:blipFill>
        <p:spPr>
          <a:xfrm>
            <a:off x="0" y="0"/>
            <a:ext cx="9144000" cy="6857999"/>
          </a:xfrm>
        </p:spPr>
      </p:pic>
    </p:spTree>
    <p:extLst>
      <p:ext uri="{BB962C8B-B14F-4D97-AF65-F5344CB8AC3E}">
        <p14:creationId xmlns:p14="http://schemas.microsoft.com/office/powerpoint/2010/main" val="2848992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09F53-4545-E746-86F7-276845CDF5F8}"/>
              </a:ext>
            </a:extLst>
          </p:cNvPr>
          <p:cNvSpPr>
            <a:spLocks noGrp="1"/>
          </p:cNvSpPr>
          <p:nvPr>
            <p:ph type="title"/>
          </p:nvPr>
        </p:nvSpPr>
        <p:spPr>
          <a:xfrm>
            <a:off x="0" y="89646"/>
            <a:ext cx="9144000" cy="6543383"/>
          </a:xfrm>
        </p:spPr>
        <p:txBody>
          <a:bodyPr/>
          <a:lstStyle/>
          <a:p>
            <a:r>
              <a:rPr lang="en-US" sz="13800" dirty="0">
                <a:solidFill>
                  <a:srgbClr val="002060"/>
                </a:solidFill>
              </a:rPr>
              <a:t>Be sure you can collect</a:t>
            </a:r>
            <a:r>
              <a:rPr lang="en-US" sz="13800" b="0" dirty="0">
                <a:solidFill>
                  <a:srgbClr val="002060"/>
                </a:solidFill>
              </a:rPr>
              <a:t>.</a:t>
            </a:r>
          </a:p>
        </p:txBody>
      </p:sp>
    </p:spTree>
    <p:extLst>
      <p:ext uri="{BB962C8B-B14F-4D97-AF65-F5344CB8AC3E}">
        <p14:creationId xmlns:p14="http://schemas.microsoft.com/office/powerpoint/2010/main" val="83196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AA55D4-2A79-F44E-BE7F-7AB9A4247573}"/>
              </a:ext>
            </a:extLst>
          </p:cNvPr>
          <p:cNvSpPr>
            <a:spLocks noGrp="1"/>
          </p:cNvSpPr>
          <p:nvPr>
            <p:ph idx="1"/>
          </p:nvPr>
        </p:nvSpPr>
        <p:spPr/>
        <p:txBody>
          <a:bodyPr>
            <a:normAutofit/>
          </a:bodyPr>
          <a:lstStyle/>
          <a:p>
            <a:pPr algn="ctr"/>
            <a:r>
              <a:rPr lang="en-US" sz="7200" b="1" dirty="0"/>
              <a:t>Keep a record, with contact information, of the cases you turn down.</a:t>
            </a:r>
          </a:p>
        </p:txBody>
      </p:sp>
    </p:spTree>
    <p:extLst>
      <p:ext uri="{BB962C8B-B14F-4D97-AF65-F5344CB8AC3E}">
        <p14:creationId xmlns:p14="http://schemas.microsoft.com/office/powerpoint/2010/main" val="2856481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2B7CB-9C07-BB46-A2F9-52278E0ABA92}"/>
              </a:ext>
            </a:extLst>
          </p:cNvPr>
          <p:cNvSpPr>
            <a:spLocks noGrp="1"/>
          </p:cNvSpPr>
          <p:nvPr>
            <p:ph type="title"/>
          </p:nvPr>
        </p:nvSpPr>
        <p:spPr>
          <a:xfrm>
            <a:off x="406400" y="1291771"/>
            <a:ext cx="7956551" cy="3628572"/>
          </a:xfrm>
        </p:spPr>
        <p:txBody>
          <a:bodyPr/>
          <a:lstStyle/>
          <a:p>
            <a:r>
              <a:rPr lang="en-US" sz="23900" dirty="0">
                <a:solidFill>
                  <a:srgbClr val="002060"/>
                </a:solidFill>
              </a:rPr>
              <a:t>Trust</a:t>
            </a:r>
          </a:p>
        </p:txBody>
      </p:sp>
    </p:spTree>
    <p:extLst>
      <p:ext uri="{BB962C8B-B14F-4D97-AF65-F5344CB8AC3E}">
        <p14:creationId xmlns:p14="http://schemas.microsoft.com/office/powerpoint/2010/main" val="2164506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658167-4508-C84C-A76D-024BD711ED7C}"/>
              </a:ext>
            </a:extLst>
          </p:cNvPr>
          <p:cNvSpPr>
            <a:spLocks noGrp="1"/>
          </p:cNvSpPr>
          <p:nvPr>
            <p:ph idx="1"/>
          </p:nvPr>
        </p:nvSpPr>
        <p:spPr/>
        <p:txBody>
          <a:bodyPr>
            <a:normAutofit/>
          </a:bodyPr>
          <a:lstStyle/>
          <a:p>
            <a:pPr algn="ctr"/>
            <a:r>
              <a:rPr lang="en-US" sz="11500" b="1" dirty="0"/>
              <a:t>Does the Jury Like the Client?</a:t>
            </a:r>
          </a:p>
        </p:txBody>
      </p:sp>
    </p:spTree>
    <p:extLst>
      <p:ext uri="{BB962C8B-B14F-4D97-AF65-F5344CB8AC3E}">
        <p14:creationId xmlns:p14="http://schemas.microsoft.com/office/powerpoint/2010/main" val="1979211155"/>
      </p:ext>
    </p:extLst>
  </p:cSld>
  <p:clrMapOvr>
    <a:masterClrMapping/>
  </p:clrMapOvr>
</p:sld>
</file>

<file path=ppt/theme/theme1.xml><?xml version="1.0" encoding="utf-8"?>
<a:theme xmlns:a="http://schemas.openxmlformats.org/drawingml/2006/main" name="Sum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mmer">
      <a:fillStyleLst>
        <a:solidFill>
          <a:schemeClr val="phClr"/>
        </a:solidFill>
        <a:solidFill>
          <a:schemeClr val="phClr">
            <a:tint val="90000"/>
            <a:satMod val="135000"/>
          </a:schemeClr>
        </a:solidFill>
        <a:solidFill>
          <a:schemeClr val="phClr">
            <a:shade val="80000"/>
            <a:satMod val="110000"/>
          </a:schemeClr>
        </a:solidFill>
      </a:fillStyleLst>
      <a:lnStyleLst>
        <a:ln w="9525" cap="flat" cmpd="sng" algn="ctr">
          <a:solidFill>
            <a:schemeClr val="phClr">
              <a:satMod val="135000"/>
            </a:schemeClr>
          </a:solidFill>
          <a:prstDash val="solid"/>
        </a:ln>
        <a:ln w="25400" cap="flat" cmpd="sng" algn="ctr">
          <a:solidFill>
            <a:schemeClr val="phClr">
              <a:satMod val="150000"/>
            </a:schemeClr>
          </a:solidFill>
          <a:prstDash val="solid"/>
        </a:ln>
        <a:ln w="38100" cap="flat" cmpd="sng" algn="ctr">
          <a:solidFill>
            <a:schemeClr val="phClr">
              <a:satMod val="150000"/>
            </a:schemeClr>
          </a:solidFill>
          <a:prstDash val="solid"/>
        </a:ln>
      </a:lnStyleLst>
      <a:effectStyleLst>
        <a:effectStyle>
          <a:effectLst/>
        </a:effectStyle>
        <a:effectStyle>
          <a:effectLst>
            <a:outerShdw blurRad="76200" sx="101000" sy="101000" algn="ctr" rotWithShape="0">
              <a:srgbClr val="000000">
                <a:alpha val="50000"/>
              </a:srgbClr>
            </a:outerShdw>
            <a:reflection blurRad="12700" stA="20000" endPos="35000" dist="63500" dir="5400000" sy="-100000" rotWithShape="0"/>
          </a:effectLst>
        </a:effectStyle>
        <a:effectStyle>
          <a:effectLst>
            <a:outerShdw blurRad="127000" sx="103000" sy="103000" algn="ctr" rotWithShape="0">
              <a:srgbClr val="FFFFFF">
                <a:alpha val="65000"/>
              </a:srgbClr>
            </a:outerShdw>
          </a:effectLst>
          <a:scene3d>
            <a:camera prst="orthographicFront">
              <a:rot lat="0" lon="0" rev="0"/>
            </a:camera>
            <a:lightRig rig="morning" dir="t">
              <a:rot lat="0" lon="0" rev="12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gs>
            <a:gs pos="100000">
              <a:schemeClr val="tx2"/>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Summer.thmx</Template>
  <TotalTime>2895</TotalTime>
  <Words>483</Words>
  <Application>Microsoft Office PowerPoint</Application>
  <PresentationFormat>On-screen Show (4:3)</PresentationFormat>
  <Paragraphs>51</Paragraphs>
  <Slides>35</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Calibri</vt:lpstr>
      <vt:lpstr>Wingdings</vt:lpstr>
      <vt:lpstr>Summer</vt:lpstr>
      <vt:lpstr>Lessons Learned In Victim Advocacy</vt:lpstr>
      <vt:lpstr>PowerPoint Presentation</vt:lpstr>
      <vt:lpstr>Don’t fall in love With the client at the first meeting</vt:lpstr>
      <vt:lpstr>Get all of the client’s records before you take the case</vt:lpstr>
      <vt:lpstr>PowerPoint Presentation</vt:lpstr>
      <vt:lpstr>Be sure you can collect.</vt:lpstr>
      <vt:lpstr>PowerPoint Presentation</vt:lpstr>
      <vt:lpstr>Trust</vt:lpstr>
      <vt:lpstr>PowerPoint Presentation</vt:lpstr>
      <vt:lpstr>PowerPoint Presentation</vt:lpstr>
      <vt:lpstr>Review the jury instructions before filing a complaint</vt:lpstr>
      <vt:lpstr>PowerPoint Presentation</vt:lpstr>
      <vt:lpstr>PowerPoint Presentation</vt:lpstr>
      <vt:lpstr>PowerPoint Presentation</vt:lpstr>
      <vt:lpstr>PowerPoint Presentation</vt:lpstr>
      <vt:lpstr>Think like a juror, not like a lawyer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Gravel &amp; Shea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Jerome O'Neill</dc:creator>
  <cp:lastModifiedBy>RWilliams</cp:lastModifiedBy>
  <cp:revision>202</cp:revision>
  <dcterms:created xsi:type="dcterms:W3CDTF">2015-06-26T22:29:37Z</dcterms:created>
  <dcterms:modified xsi:type="dcterms:W3CDTF">2019-12-09T15:56:38Z</dcterms:modified>
</cp:coreProperties>
</file>