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91" r:id="rId1"/>
  </p:sldMasterIdLst>
  <p:sldIdLst>
    <p:sldId id="256" r:id="rId2"/>
    <p:sldId id="258" r:id="rId3"/>
    <p:sldId id="257" r:id="rId4"/>
    <p:sldId id="261"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33"/>
    <p:restoredTop sz="95994"/>
  </p:normalViewPr>
  <p:slideViewPr>
    <p:cSldViewPr snapToGrid="0" snapToObjects="1">
      <p:cViewPr varScale="1">
        <p:scale>
          <a:sx n="54" d="100"/>
          <a:sy n="54" d="100"/>
        </p:scale>
        <p:origin x="31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23853A-94CE-4CDF-A654-644FCEE4A3A0}"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28CE0858-14F3-49BE-8F63-18BE149EDAAC}">
      <dgm:prSet/>
      <dgm:spPr/>
      <dgm:t>
        <a:bodyPr/>
        <a:lstStyle/>
        <a:p>
          <a:r>
            <a:rPr lang="en-US"/>
            <a:t>Mental Health Diagnosis, Prognosis</a:t>
          </a:r>
        </a:p>
      </dgm:t>
    </dgm:pt>
    <dgm:pt modelId="{631C091A-9BCE-440A-B62D-7BF5A19CDBF9}" type="parTrans" cxnId="{C7DDE7C9-5D34-44C2-97DC-33F5C8F6FAB6}">
      <dgm:prSet/>
      <dgm:spPr/>
      <dgm:t>
        <a:bodyPr/>
        <a:lstStyle/>
        <a:p>
          <a:endParaRPr lang="en-US"/>
        </a:p>
      </dgm:t>
    </dgm:pt>
    <dgm:pt modelId="{EAA4F0D8-5A52-47CA-9D44-2E722D52DE71}" type="sibTrans" cxnId="{C7DDE7C9-5D34-44C2-97DC-33F5C8F6FAB6}">
      <dgm:prSet/>
      <dgm:spPr/>
      <dgm:t>
        <a:bodyPr/>
        <a:lstStyle/>
        <a:p>
          <a:endParaRPr lang="en-US"/>
        </a:p>
      </dgm:t>
    </dgm:pt>
    <dgm:pt modelId="{3E625070-D7AD-42D4-A62B-5E7687B50481}">
      <dgm:prSet/>
      <dgm:spPr/>
      <dgm:t>
        <a:bodyPr/>
        <a:lstStyle/>
        <a:p>
          <a:r>
            <a:rPr lang="en-US"/>
            <a:t>Medical effects of trauma, other medical injuries</a:t>
          </a:r>
        </a:p>
      </dgm:t>
    </dgm:pt>
    <dgm:pt modelId="{97D9B8C8-3A9F-4EBF-AC57-349D5F21FE46}" type="parTrans" cxnId="{5A2B026C-22C1-4C21-824E-B1A4C519FBE3}">
      <dgm:prSet/>
      <dgm:spPr/>
      <dgm:t>
        <a:bodyPr/>
        <a:lstStyle/>
        <a:p>
          <a:endParaRPr lang="en-US"/>
        </a:p>
      </dgm:t>
    </dgm:pt>
    <dgm:pt modelId="{D5314898-9C9A-4DAE-8C16-53A0C8CCC81C}" type="sibTrans" cxnId="{5A2B026C-22C1-4C21-824E-B1A4C519FBE3}">
      <dgm:prSet/>
      <dgm:spPr/>
      <dgm:t>
        <a:bodyPr/>
        <a:lstStyle/>
        <a:p>
          <a:endParaRPr lang="en-US"/>
        </a:p>
      </dgm:t>
    </dgm:pt>
    <dgm:pt modelId="{2E51B805-4068-448E-8697-B7500034C485}">
      <dgm:prSet/>
      <dgm:spPr/>
      <dgm:t>
        <a:bodyPr/>
        <a:lstStyle/>
        <a:p>
          <a:r>
            <a:rPr lang="en-US"/>
            <a:t>Objective Testing results</a:t>
          </a:r>
        </a:p>
      </dgm:t>
    </dgm:pt>
    <dgm:pt modelId="{F29055FB-C422-4E82-AE4B-11363134363A}" type="parTrans" cxnId="{233E2944-6740-4987-8863-0826BECEA044}">
      <dgm:prSet/>
      <dgm:spPr/>
      <dgm:t>
        <a:bodyPr/>
        <a:lstStyle/>
        <a:p>
          <a:endParaRPr lang="en-US"/>
        </a:p>
      </dgm:t>
    </dgm:pt>
    <dgm:pt modelId="{BD2D3208-88D0-4870-829A-8FA0E44E670A}" type="sibTrans" cxnId="{233E2944-6740-4987-8863-0826BECEA044}">
      <dgm:prSet/>
      <dgm:spPr/>
      <dgm:t>
        <a:bodyPr/>
        <a:lstStyle/>
        <a:p>
          <a:endParaRPr lang="en-US"/>
        </a:p>
      </dgm:t>
    </dgm:pt>
    <dgm:pt modelId="{69B7D3E3-D051-4687-9748-97A37E0C839F}">
      <dgm:prSet/>
      <dgm:spPr/>
      <dgm:t>
        <a:bodyPr/>
        <a:lstStyle/>
        <a:p>
          <a:r>
            <a:rPr lang="en-US"/>
            <a:t>Background in research</a:t>
          </a:r>
        </a:p>
      </dgm:t>
    </dgm:pt>
    <dgm:pt modelId="{CC9F239D-79EB-49C7-AB87-44CC3499F54D}" type="parTrans" cxnId="{93999521-9F79-4F3F-9B7F-5340F84D90A2}">
      <dgm:prSet/>
      <dgm:spPr/>
      <dgm:t>
        <a:bodyPr/>
        <a:lstStyle/>
        <a:p>
          <a:endParaRPr lang="en-US"/>
        </a:p>
      </dgm:t>
    </dgm:pt>
    <dgm:pt modelId="{1D19031D-F5C5-4826-9129-24F597D8A557}" type="sibTrans" cxnId="{93999521-9F79-4F3F-9B7F-5340F84D90A2}">
      <dgm:prSet/>
      <dgm:spPr/>
      <dgm:t>
        <a:bodyPr/>
        <a:lstStyle/>
        <a:p>
          <a:endParaRPr lang="en-US"/>
        </a:p>
      </dgm:t>
    </dgm:pt>
    <dgm:pt modelId="{15E310C9-9516-41BA-A62A-E8DEFC21003E}">
      <dgm:prSet/>
      <dgm:spPr/>
      <dgm:t>
        <a:bodyPr/>
        <a:lstStyle/>
        <a:p>
          <a:r>
            <a:rPr lang="en-US"/>
            <a:t>Background in treating trauma</a:t>
          </a:r>
        </a:p>
      </dgm:t>
    </dgm:pt>
    <dgm:pt modelId="{7ADD163A-466B-4370-970A-5FEBF69715B2}" type="parTrans" cxnId="{E7421B8A-E687-4FBD-856F-2B042AC663C3}">
      <dgm:prSet/>
      <dgm:spPr/>
      <dgm:t>
        <a:bodyPr/>
        <a:lstStyle/>
        <a:p>
          <a:endParaRPr lang="en-US"/>
        </a:p>
      </dgm:t>
    </dgm:pt>
    <dgm:pt modelId="{978839B8-5BEB-4EEF-92A8-435094C11BBB}" type="sibTrans" cxnId="{E7421B8A-E687-4FBD-856F-2B042AC663C3}">
      <dgm:prSet/>
      <dgm:spPr/>
      <dgm:t>
        <a:bodyPr/>
        <a:lstStyle/>
        <a:p>
          <a:endParaRPr lang="en-US"/>
        </a:p>
      </dgm:t>
    </dgm:pt>
    <dgm:pt modelId="{C09D2E58-977D-4A4E-B1F9-B2DF3E70193E}">
      <dgm:prSet/>
      <dgm:spPr/>
      <dgm:t>
        <a:bodyPr/>
        <a:lstStyle/>
        <a:p>
          <a:r>
            <a:rPr lang="en-US"/>
            <a:t>Neuropsychology</a:t>
          </a:r>
        </a:p>
      </dgm:t>
    </dgm:pt>
    <dgm:pt modelId="{E9E34E6A-479E-4EDD-9925-5053F07CA9DC}" type="parTrans" cxnId="{4150970E-2F23-4E06-9612-9A9E072A6CCC}">
      <dgm:prSet/>
      <dgm:spPr/>
      <dgm:t>
        <a:bodyPr/>
        <a:lstStyle/>
        <a:p>
          <a:endParaRPr lang="en-US"/>
        </a:p>
      </dgm:t>
    </dgm:pt>
    <dgm:pt modelId="{A31B28A3-8402-4EFF-9EDE-FB3603DB5843}" type="sibTrans" cxnId="{4150970E-2F23-4E06-9612-9A9E072A6CCC}">
      <dgm:prSet/>
      <dgm:spPr/>
      <dgm:t>
        <a:bodyPr/>
        <a:lstStyle/>
        <a:p>
          <a:endParaRPr lang="en-US"/>
        </a:p>
      </dgm:t>
    </dgm:pt>
    <dgm:pt modelId="{DEE0C15C-A66F-2843-ACC4-1AA33884FA5B}" type="pres">
      <dgm:prSet presAssocID="{A923853A-94CE-4CDF-A654-644FCEE4A3A0}" presName="linear" presStyleCnt="0">
        <dgm:presLayoutVars>
          <dgm:animLvl val="lvl"/>
          <dgm:resizeHandles val="exact"/>
        </dgm:presLayoutVars>
      </dgm:prSet>
      <dgm:spPr/>
      <dgm:t>
        <a:bodyPr/>
        <a:lstStyle/>
        <a:p>
          <a:endParaRPr lang="en-US"/>
        </a:p>
      </dgm:t>
    </dgm:pt>
    <dgm:pt modelId="{84ADBF0E-85B3-7943-A1A4-F1D1583389AB}" type="pres">
      <dgm:prSet presAssocID="{28CE0858-14F3-49BE-8F63-18BE149EDAAC}" presName="parentText" presStyleLbl="node1" presStyleIdx="0" presStyleCnt="6">
        <dgm:presLayoutVars>
          <dgm:chMax val="0"/>
          <dgm:bulletEnabled val="1"/>
        </dgm:presLayoutVars>
      </dgm:prSet>
      <dgm:spPr/>
      <dgm:t>
        <a:bodyPr/>
        <a:lstStyle/>
        <a:p>
          <a:endParaRPr lang="en-US"/>
        </a:p>
      </dgm:t>
    </dgm:pt>
    <dgm:pt modelId="{3BC3F971-E289-DF48-A821-D68ED322580E}" type="pres">
      <dgm:prSet presAssocID="{EAA4F0D8-5A52-47CA-9D44-2E722D52DE71}" presName="spacer" presStyleCnt="0"/>
      <dgm:spPr/>
    </dgm:pt>
    <dgm:pt modelId="{DCC57B54-39DD-C84C-867C-AF1FC31FAF90}" type="pres">
      <dgm:prSet presAssocID="{3E625070-D7AD-42D4-A62B-5E7687B50481}" presName="parentText" presStyleLbl="node1" presStyleIdx="1" presStyleCnt="6">
        <dgm:presLayoutVars>
          <dgm:chMax val="0"/>
          <dgm:bulletEnabled val="1"/>
        </dgm:presLayoutVars>
      </dgm:prSet>
      <dgm:spPr/>
      <dgm:t>
        <a:bodyPr/>
        <a:lstStyle/>
        <a:p>
          <a:endParaRPr lang="en-US"/>
        </a:p>
      </dgm:t>
    </dgm:pt>
    <dgm:pt modelId="{F0FFA843-F6F6-F848-BC2D-53B6ACCAC834}" type="pres">
      <dgm:prSet presAssocID="{D5314898-9C9A-4DAE-8C16-53A0C8CCC81C}" presName="spacer" presStyleCnt="0"/>
      <dgm:spPr/>
    </dgm:pt>
    <dgm:pt modelId="{11F58B99-2E32-9B4A-9811-313A2CA5C525}" type="pres">
      <dgm:prSet presAssocID="{2E51B805-4068-448E-8697-B7500034C485}" presName="parentText" presStyleLbl="node1" presStyleIdx="2" presStyleCnt="6">
        <dgm:presLayoutVars>
          <dgm:chMax val="0"/>
          <dgm:bulletEnabled val="1"/>
        </dgm:presLayoutVars>
      </dgm:prSet>
      <dgm:spPr/>
      <dgm:t>
        <a:bodyPr/>
        <a:lstStyle/>
        <a:p>
          <a:endParaRPr lang="en-US"/>
        </a:p>
      </dgm:t>
    </dgm:pt>
    <dgm:pt modelId="{E4086668-8F0E-DF45-B815-7DB93F377EEB}" type="pres">
      <dgm:prSet presAssocID="{BD2D3208-88D0-4870-829A-8FA0E44E670A}" presName="spacer" presStyleCnt="0"/>
      <dgm:spPr/>
    </dgm:pt>
    <dgm:pt modelId="{3D098ABE-D6C4-CF47-BFF6-51C02AB71658}" type="pres">
      <dgm:prSet presAssocID="{69B7D3E3-D051-4687-9748-97A37E0C839F}" presName="parentText" presStyleLbl="node1" presStyleIdx="3" presStyleCnt="6">
        <dgm:presLayoutVars>
          <dgm:chMax val="0"/>
          <dgm:bulletEnabled val="1"/>
        </dgm:presLayoutVars>
      </dgm:prSet>
      <dgm:spPr/>
      <dgm:t>
        <a:bodyPr/>
        <a:lstStyle/>
        <a:p>
          <a:endParaRPr lang="en-US"/>
        </a:p>
      </dgm:t>
    </dgm:pt>
    <dgm:pt modelId="{CFF25CFB-08B6-F14F-979B-34F825B3EBB0}" type="pres">
      <dgm:prSet presAssocID="{1D19031D-F5C5-4826-9129-24F597D8A557}" presName="spacer" presStyleCnt="0"/>
      <dgm:spPr/>
    </dgm:pt>
    <dgm:pt modelId="{670CB662-89E5-9049-AF4B-A73E8CC2BD28}" type="pres">
      <dgm:prSet presAssocID="{15E310C9-9516-41BA-A62A-E8DEFC21003E}" presName="parentText" presStyleLbl="node1" presStyleIdx="4" presStyleCnt="6">
        <dgm:presLayoutVars>
          <dgm:chMax val="0"/>
          <dgm:bulletEnabled val="1"/>
        </dgm:presLayoutVars>
      </dgm:prSet>
      <dgm:spPr/>
      <dgm:t>
        <a:bodyPr/>
        <a:lstStyle/>
        <a:p>
          <a:endParaRPr lang="en-US"/>
        </a:p>
      </dgm:t>
    </dgm:pt>
    <dgm:pt modelId="{3F278A90-C9CD-ED45-B83A-DA091BF26D51}" type="pres">
      <dgm:prSet presAssocID="{978839B8-5BEB-4EEF-92A8-435094C11BBB}" presName="spacer" presStyleCnt="0"/>
      <dgm:spPr/>
    </dgm:pt>
    <dgm:pt modelId="{7BB4B015-533F-FE40-9A0E-A48BCD71705C}" type="pres">
      <dgm:prSet presAssocID="{C09D2E58-977D-4A4E-B1F9-B2DF3E70193E}" presName="parentText" presStyleLbl="node1" presStyleIdx="5" presStyleCnt="6">
        <dgm:presLayoutVars>
          <dgm:chMax val="0"/>
          <dgm:bulletEnabled val="1"/>
        </dgm:presLayoutVars>
      </dgm:prSet>
      <dgm:spPr/>
      <dgm:t>
        <a:bodyPr/>
        <a:lstStyle/>
        <a:p>
          <a:endParaRPr lang="en-US"/>
        </a:p>
      </dgm:t>
    </dgm:pt>
  </dgm:ptLst>
  <dgm:cxnLst>
    <dgm:cxn modelId="{2EA2D9D5-5478-344B-B7BA-1D6F146AFA12}" type="presOf" srcId="{69B7D3E3-D051-4687-9748-97A37E0C839F}" destId="{3D098ABE-D6C4-CF47-BFF6-51C02AB71658}" srcOrd="0" destOrd="0" presId="urn:microsoft.com/office/officeart/2005/8/layout/vList2"/>
    <dgm:cxn modelId="{B32688DD-C16D-7146-A121-090C65C15C9A}" type="presOf" srcId="{C09D2E58-977D-4A4E-B1F9-B2DF3E70193E}" destId="{7BB4B015-533F-FE40-9A0E-A48BCD71705C}" srcOrd="0" destOrd="0" presId="urn:microsoft.com/office/officeart/2005/8/layout/vList2"/>
    <dgm:cxn modelId="{C7DDE7C9-5D34-44C2-97DC-33F5C8F6FAB6}" srcId="{A923853A-94CE-4CDF-A654-644FCEE4A3A0}" destId="{28CE0858-14F3-49BE-8F63-18BE149EDAAC}" srcOrd="0" destOrd="0" parTransId="{631C091A-9BCE-440A-B62D-7BF5A19CDBF9}" sibTransId="{EAA4F0D8-5A52-47CA-9D44-2E722D52DE71}"/>
    <dgm:cxn modelId="{93999521-9F79-4F3F-9B7F-5340F84D90A2}" srcId="{A923853A-94CE-4CDF-A654-644FCEE4A3A0}" destId="{69B7D3E3-D051-4687-9748-97A37E0C839F}" srcOrd="3" destOrd="0" parTransId="{CC9F239D-79EB-49C7-AB87-44CC3499F54D}" sibTransId="{1D19031D-F5C5-4826-9129-24F597D8A557}"/>
    <dgm:cxn modelId="{29CFC2CE-DB95-6E45-BA3C-17D9B7879E75}" type="presOf" srcId="{A923853A-94CE-4CDF-A654-644FCEE4A3A0}" destId="{DEE0C15C-A66F-2843-ACC4-1AA33884FA5B}" srcOrd="0" destOrd="0" presId="urn:microsoft.com/office/officeart/2005/8/layout/vList2"/>
    <dgm:cxn modelId="{E2FA7982-E9FD-B147-8DFA-4F2BC329AEA4}" type="presOf" srcId="{28CE0858-14F3-49BE-8F63-18BE149EDAAC}" destId="{84ADBF0E-85B3-7943-A1A4-F1D1583389AB}" srcOrd="0" destOrd="0" presId="urn:microsoft.com/office/officeart/2005/8/layout/vList2"/>
    <dgm:cxn modelId="{9F59506A-C441-6B40-931F-9B0B718958EF}" type="presOf" srcId="{15E310C9-9516-41BA-A62A-E8DEFC21003E}" destId="{670CB662-89E5-9049-AF4B-A73E8CC2BD28}" srcOrd="0" destOrd="0" presId="urn:microsoft.com/office/officeart/2005/8/layout/vList2"/>
    <dgm:cxn modelId="{5A2B026C-22C1-4C21-824E-B1A4C519FBE3}" srcId="{A923853A-94CE-4CDF-A654-644FCEE4A3A0}" destId="{3E625070-D7AD-42D4-A62B-5E7687B50481}" srcOrd="1" destOrd="0" parTransId="{97D9B8C8-3A9F-4EBF-AC57-349D5F21FE46}" sibTransId="{D5314898-9C9A-4DAE-8C16-53A0C8CCC81C}"/>
    <dgm:cxn modelId="{E7421B8A-E687-4FBD-856F-2B042AC663C3}" srcId="{A923853A-94CE-4CDF-A654-644FCEE4A3A0}" destId="{15E310C9-9516-41BA-A62A-E8DEFC21003E}" srcOrd="4" destOrd="0" parTransId="{7ADD163A-466B-4370-970A-5FEBF69715B2}" sibTransId="{978839B8-5BEB-4EEF-92A8-435094C11BBB}"/>
    <dgm:cxn modelId="{233E2944-6740-4987-8863-0826BECEA044}" srcId="{A923853A-94CE-4CDF-A654-644FCEE4A3A0}" destId="{2E51B805-4068-448E-8697-B7500034C485}" srcOrd="2" destOrd="0" parTransId="{F29055FB-C422-4E82-AE4B-11363134363A}" sibTransId="{BD2D3208-88D0-4870-829A-8FA0E44E670A}"/>
    <dgm:cxn modelId="{6EAB49CC-27DD-7848-B32A-8BF5DEF0EF5D}" type="presOf" srcId="{2E51B805-4068-448E-8697-B7500034C485}" destId="{11F58B99-2E32-9B4A-9811-313A2CA5C525}" srcOrd="0" destOrd="0" presId="urn:microsoft.com/office/officeart/2005/8/layout/vList2"/>
    <dgm:cxn modelId="{4F3F6D57-7206-F748-B416-AD21B8B9E007}" type="presOf" srcId="{3E625070-D7AD-42D4-A62B-5E7687B50481}" destId="{DCC57B54-39DD-C84C-867C-AF1FC31FAF90}" srcOrd="0" destOrd="0" presId="urn:microsoft.com/office/officeart/2005/8/layout/vList2"/>
    <dgm:cxn modelId="{4150970E-2F23-4E06-9612-9A9E072A6CCC}" srcId="{A923853A-94CE-4CDF-A654-644FCEE4A3A0}" destId="{C09D2E58-977D-4A4E-B1F9-B2DF3E70193E}" srcOrd="5" destOrd="0" parTransId="{E9E34E6A-479E-4EDD-9925-5053F07CA9DC}" sibTransId="{A31B28A3-8402-4EFF-9EDE-FB3603DB5843}"/>
    <dgm:cxn modelId="{A463512A-A50A-394C-A804-C0B4B34C024C}" type="presParOf" srcId="{DEE0C15C-A66F-2843-ACC4-1AA33884FA5B}" destId="{84ADBF0E-85B3-7943-A1A4-F1D1583389AB}" srcOrd="0" destOrd="0" presId="urn:microsoft.com/office/officeart/2005/8/layout/vList2"/>
    <dgm:cxn modelId="{E69EE0FD-AD48-AE4C-90CE-3664A6EF46B3}" type="presParOf" srcId="{DEE0C15C-A66F-2843-ACC4-1AA33884FA5B}" destId="{3BC3F971-E289-DF48-A821-D68ED322580E}" srcOrd="1" destOrd="0" presId="urn:microsoft.com/office/officeart/2005/8/layout/vList2"/>
    <dgm:cxn modelId="{8C4B7B91-8B80-3B40-944D-168E5CDB4914}" type="presParOf" srcId="{DEE0C15C-A66F-2843-ACC4-1AA33884FA5B}" destId="{DCC57B54-39DD-C84C-867C-AF1FC31FAF90}" srcOrd="2" destOrd="0" presId="urn:microsoft.com/office/officeart/2005/8/layout/vList2"/>
    <dgm:cxn modelId="{CA26D0AE-2E5B-C84B-8082-0D3A9F3D79F8}" type="presParOf" srcId="{DEE0C15C-A66F-2843-ACC4-1AA33884FA5B}" destId="{F0FFA843-F6F6-F848-BC2D-53B6ACCAC834}" srcOrd="3" destOrd="0" presId="urn:microsoft.com/office/officeart/2005/8/layout/vList2"/>
    <dgm:cxn modelId="{691F0BB0-4F0B-BC4C-8ABF-9557A5CBD461}" type="presParOf" srcId="{DEE0C15C-A66F-2843-ACC4-1AA33884FA5B}" destId="{11F58B99-2E32-9B4A-9811-313A2CA5C525}" srcOrd="4" destOrd="0" presId="urn:microsoft.com/office/officeart/2005/8/layout/vList2"/>
    <dgm:cxn modelId="{64F8815A-44B7-D343-B2D6-F95EEB0107A6}" type="presParOf" srcId="{DEE0C15C-A66F-2843-ACC4-1AA33884FA5B}" destId="{E4086668-8F0E-DF45-B815-7DB93F377EEB}" srcOrd="5" destOrd="0" presId="urn:microsoft.com/office/officeart/2005/8/layout/vList2"/>
    <dgm:cxn modelId="{3EF24776-FAAC-F740-B976-875DDE6CC8E1}" type="presParOf" srcId="{DEE0C15C-A66F-2843-ACC4-1AA33884FA5B}" destId="{3D098ABE-D6C4-CF47-BFF6-51C02AB71658}" srcOrd="6" destOrd="0" presId="urn:microsoft.com/office/officeart/2005/8/layout/vList2"/>
    <dgm:cxn modelId="{A1109B59-C5D3-D242-8E9B-6D756B477454}" type="presParOf" srcId="{DEE0C15C-A66F-2843-ACC4-1AA33884FA5B}" destId="{CFF25CFB-08B6-F14F-979B-34F825B3EBB0}" srcOrd="7" destOrd="0" presId="urn:microsoft.com/office/officeart/2005/8/layout/vList2"/>
    <dgm:cxn modelId="{50DDEA00-727C-9C41-A20F-1A1FCF26CF14}" type="presParOf" srcId="{DEE0C15C-A66F-2843-ACC4-1AA33884FA5B}" destId="{670CB662-89E5-9049-AF4B-A73E8CC2BD28}" srcOrd="8" destOrd="0" presId="urn:microsoft.com/office/officeart/2005/8/layout/vList2"/>
    <dgm:cxn modelId="{32E01F94-BDA5-F245-B884-390CD54D72D0}" type="presParOf" srcId="{DEE0C15C-A66F-2843-ACC4-1AA33884FA5B}" destId="{3F278A90-C9CD-ED45-B83A-DA091BF26D51}" srcOrd="9" destOrd="0" presId="urn:microsoft.com/office/officeart/2005/8/layout/vList2"/>
    <dgm:cxn modelId="{FB28739F-8DC9-0C48-A87E-601B159B19F4}" type="presParOf" srcId="{DEE0C15C-A66F-2843-ACC4-1AA33884FA5B}" destId="{7BB4B015-533F-FE40-9A0E-A48BCD71705C}"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ADBF0E-85B3-7943-A1A4-F1D1583389AB}">
      <dsp:nvSpPr>
        <dsp:cNvPr id="0" name=""/>
        <dsp:cNvSpPr/>
      </dsp:nvSpPr>
      <dsp:spPr>
        <a:xfrm>
          <a:off x="0" y="538343"/>
          <a:ext cx="5913437" cy="53820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a:t>Mental Health Diagnosis, Prognosis</a:t>
          </a:r>
        </a:p>
      </dsp:txBody>
      <dsp:txXfrm>
        <a:off x="26273" y="564616"/>
        <a:ext cx="5860891" cy="485654"/>
      </dsp:txXfrm>
    </dsp:sp>
    <dsp:sp modelId="{DCC57B54-39DD-C84C-867C-AF1FC31FAF90}">
      <dsp:nvSpPr>
        <dsp:cNvPr id="0" name=""/>
        <dsp:cNvSpPr/>
      </dsp:nvSpPr>
      <dsp:spPr>
        <a:xfrm>
          <a:off x="0" y="1142783"/>
          <a:ext cx="5913437" cy="538200"/>
        </a:xfrm>
        <a:prstGeom prst="roundRect">
          <a:avLst/>
        </a:prstGeom>
        <a:gradFill rotWithShape="0">
          <a:gsLst>
            <a:gs pos="0">
              <a:schemeClr val="accent2">
                <a:hueOff val="-678595"/>
                <a:satOff val="2237"/>
                <a:lumOff val="2392"/>
                <a:alphaOff val="0"/>
                <a:tint val="98000"/>
                <a:satMod val="110000"/>
                <a:lumMod val="104000"/>
              </a:schemeClr>
            </a:gs>
            <a:gs pos="69000">
              <a:schemeClr val="accent2">
                <a:hueOff val="-678595"/>
                <a:satOff val="2237"/>
                <a:lumOff val="2392"/>
                <a:alphaOff val="0"/>
                <a:shade val="88000"/>
                <a:satMod val="130000"/>
                <a:lumMod val="92000"/>
              </a:schemeClr>
            </a:gs>
            <a:gs pos="100000">
              <a:schemeClr val="accent2">
                <a:hueOff val="-678595"/>
                <a:satOff val="2237"/>
                <a:lumOff val="2392"/>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a:t>Medical effects of trauma, other medical injuries</a:t>
          </a:r>
        </a:p>
      </dsp:txBody>
      <dsp:txXfrm>
        <a:off x="26273" y="1169056"/>
        <a:ext cx="5860891" cy="485654"/>
      </dsp:txXfrm>
    </dsp:sp>
    <dsp:sp modelId="{11F58B99-2E32-9B4A-9811-313A2CA5C525}">
      <dsp:nvSpPr>
        <dsp:cNvPr id="0" name=""/>
        <dsp:cNvSpPr/>
      </dsp:nvSpPr>
      <dsp:spPr>
        <a:xfrm>
          <a:off x="0" y="1747223"/>
          <a:ext cx="5913437" cy="538200"/>
        </a:xfrm>
        <a:prstGeom prst="roundRect">
          <a:avLst/>
        </a:prstGeom>
        <a:gradFill rotWithShape="0">
          <a:gsLst>
            <a:gs pos="0">
              <a:schemeClr val="accent2">
                <a:hueOff val="-1357190"/>
                <a:satOff val="4474"/>
                <a:lumOff val="4784"/>
                <a:alphaOff val="0"/>
                <a:tint val="98000"/>
                <a:satMod val="110000"/>
                <a:lumMod val="104000"/>
              </a:schemeClr>
            </a:gs>
            <a:gs pos="69000">
              <a:schemeClr val="accent2">
                <a:hueOff val="-1357190"/>
                <a:satOff val="4474"/>
                <a:lumOff val="4784"/>
                <a:alphaOff val="0"/>
                <a:shade val="88000"/>
                <a:satMod val="130000"/>
                <a:lumMod val="92000"/>
              </a:schemeClr>
            </a:gs>
            <a:gs pos="100000">
              <a:schemeClr val="accent2">
                <a:hueOff val="-1357190"/>
                <a:satOff val="4474"/>
                <a:lumOff val="4784"/>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a:t>Objective Testing results</a:t>
          </a:r>
        </a:p>
      </dsp:txBody>
      <dsp:txXfrm>
        <a:off x="26273" y="1773496"/>
        <a:ext cx="5860891" cy="485654"/>
      </dsp:txXfrm>
    </dsp:sp>
    <dsp:sp modelId="{3D098ABE-D6C4-CF47-BFF6-51C02AB71658}">
      <dsp:nvSpPr>
        <dsp:cNvPr id="0" name=""/>
        <dsp:cNvSpPr/>
      </dsp:nvSpPr>
      <dsp:spPr>
        <a:xfrm>
          <a:off x="0" y="2351664"/>
          <a:ext cx="5913437" cy="538200"/>
        </a:xfrm>
        <a:prstGeom prst="roundRect">
          <a:avLst/>
        </a:prstGeom>
        <a:gradFill rotWithShape="0">
          <a:gsLst>
            <a:gs pos="0">
              <a:schemeClr val="accent2">
                <a:hueOff val="-2035785"/>
                <a:satOff val="6711"/>
                <a:lumOff val="7177"/>
                <a:alphaOff val="0"/>
                <a:tint val="98000"/>
                <a:satMod val="110000"/>
                <a:lumMod val="104000"/>
              </a:schemeClr>
            </a:gs>
            <a:gs pos="69000">
              <a:schemeClr val="accent2">
                <a:hueOff val="-2035785"/>
                <a:satOff val="6711"/>
                <a:lumOff val="7177"/>
                <a:alphaOff val="0"/>
                <a:shade val="88000"/>
                <a:satMod val="130000"/>
                <a:lumMod val="92000"/>
              </a:schemeClr>
            </a:gs>
            <a:gs pos="100000">
              <a:schemeClr val="accent2">
                <a:hueOff val="-2035785"/>
                <a:satOff val="6711"/>
                <a:lumOff val="7177"/>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a:t>Background in research</a:t>
          </a:r>
        </a:p>
      </dsp:txBody>
      <dsp:txXfrm>
        <a:off x="26273" y="2377937"/>
        <a:ext cx="5860891" cy="485654"/>
      </dsp:txXfrm>
    </dsp:sp>
    <dsp:sp modelId="{670CB662-89E5-9049-AF4B-A73E8CC2BD28}">
      <dsp:nvSpPr>
        <dsp:cNvPr id="0" name=""/>
        <dsp:cNvSpPr/>
      </dsp:nvSpPr>
      <dsp:spPr>
        <a:xfrm>
          <a:off x="0" y="2956104"/>
          <a:ext cx="5913437" cy="538200"/>
        </a:xfrm>
        <a:prstGeom prst="roundRect">
          <a:avLst/>
        </a:prstGeom>
        <a:gradFill rotWithShape="0">
          <a:gsLst>
            <a:gs pos="0">
              <a:schemeClr val="accent2">
                <a:hueOff val="-2714380"/>
                <a:satOff val="8948"/>
                <a:lumOff val="9569"/>
                <a:alphaOff val="0"/>
                <a:tint val="98000"/>
                <a:satMod val="110000"/>
                <a:lumMod val="104000"/>
              </a:schemeClr>
            </a:gs>
            <a:gs pos="69000">
              <a:schemeClr val="accent2">
                <a:hueOff val="-2714380"/>
                <a:satOff val="8948"/>
                <a:lumOff val="9569"/>
                <a:alphaOff val="0"/>
                <a:shade val="88000"/>
                <a:satMod val="130000"/>
                <a:lumMod val="92000"/>
              </a:schemeClr>
            </a:gs>
            <a:gs pos="100000">
              <a:schemeClr val="accent2">
                <a:hueOff val="-2714380"/>
                <a:satOff val="8948"/>
                <a:lumOff val="9569"/>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a:t>Background in treating trauma</a:t>
          </a:r>
        </a:p>
      </dsp:txBody>
      <dsp:txXfrm>
        <a:off x="26273" y="2982377"/>
        <a:ext cx="5860891" cy="485654"/>
      </dsp:txXfrm>
    </dsp:sp>
    <dsp:sp modelId="{7BB4B015-533F-FE40-9A0E-A48BCD71705C}">
      <dsp:nvSpPr>
        <dsp:cNvPr id="0" name=""/>
        <dsp:cNvSpPr/>
      </dsp:nvSpPr>
      <dsp:spPr>
        <a:xfrm>
          <a:off x="0" y="3560544"/>
          <a:ext cx="5913437" cy="538200"/>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a:t>Neuropsychology</a:t>
          </a:r>
        </a:p>
      </dsp:txBody>
      <dsp:txXfrm>
        <a:off x="26273" y="3586817"/>
        <a:ext cx="5860891" cy="48565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12/9/2019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D57F1E4F-1CFF-5643-939E-217C01CDF565}" type="slidenum">
              <a:rPr lang="en-US" smtClean="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1531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20835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05252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9763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02735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96697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11125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13587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0778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78872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61BEF0D-F0BB-DE4B-95CE-6DB70DBA9567}" type="datetimeFigureOut">
              <a:rPr lang="en-US" smtClean="0"/>
              <a:pPr/>
              <a:t>12/9/2019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87634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12/9/2019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57F1E4F-1CFF-5643-939E-217C01CDF56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7781904"/>
      </p:ext>
    </p:extLst>
  </p:cSld>
  <p:clrMap bg1="lt1" tx1="dk1" bg2="lt2" tx2="dk2" accent1="accent1" accent2="accent2" accent3="accent3" accent4="accent4" accent5="accent5" accent6="accent6" hlink="hlink" folHlink="folHlink"/>
  <p:sldLayoutIdLst>
    <p:sldLayoutId id="2147483892" r:id="rId1"/>
    <p:sldLayoutId id="2147483893" r:id="rId2"/>
    <p:sldLayoutId id="2147483894" r:id="rId3"/>
    <p:sldLayoutId id="2147483895" r:id="rId4"/>
    <p:sldLayoutId id="2147483896" r:id="rId5"/>
    <p:sldLayoutId id="2147483897" r:id="rId6"/>
    <p:sldLayoutId id="2147483898" r:id="rId7"/>
    <p:sldLayoutId id="2147483899" r:id="rId8"/>
    <p:sldLayoutId id="2147483900" r:id="rId9"/>
    <p:sldLayoutId id="2147483901" r:id="rId10"/>
    <p:sldLayoutId id="2147483902"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857C4-5710-0343-9A77-7E01A0C277A9}"/>
              </a:ext>
            </a:extLst>
          </p:cNvPr>
          <p:cNvSpPr>
            <a:spLocks noGrp="1"/>
          </p:cNvSpPr>
          <p:nvPr>
            <p:ph type="ctrTitle"/>
          </p:nvPr>
        </p:nvSpPr>
        <p:spPr/>
        <p:txBody>
          <a:bodyPr/>
          <a:lstStyle/>
          <a:p>
            <a:r>
              <a:rPr lang="en-US" dirty="0"/>
              <a:t>Examining Psych Expert on Damages</a:t>
            </a:r>
          </a:p>
        </p:txBody>
      </p:sp>
    </p:spTree>
    <p:extLst>
      <p:ext uri="{BB962C8B-B14F-4D97-AF65-F5344CB8AC3E}">
        <p14:creationId xmlns:p14="http://schemas.microsoft.com/office/powerpoint/2010/main" val="298605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857C4-5710-0343-9A77-7E01A0C277A9}"/>
              </a:ext>
            </a:extLst>
          </p:cNvPr>
          <p:cNvSpPr>
            <a:spLocks noGrp="1"/>
          </p:cNvSpPr>
          <p:nvPr>
            <p:ph type="ctrTitle"/>
          </p:nvPr>
        </p:nvSpPr>
        <p:spPr>
          <a:xfrm>
            <a:off x="472641" y="657990"/>
            <a:ext cx="4228997" cy="4782373"/>
          </a:xfrm>
        </p:spPr>
        <p:txBody>
          <a:bodyPr vert="horz" lIns="91440" tIns="45720" rIns="91440" bIns="45720" rtlCol="0" anchor="t">
            <a:normAutofit fontScale="90000"/>
          </a:bodyPr>
          <a:lstStyle/>
          <a:p>
            <a:r>
              <a:rPr lang="en-US" sz="4000" dirty="0"/>
              <a:t>Who are you looking for?</a:t>
            </a:r>
            <a:r>
              <a:rPr lang="en-US" sz="1300" dirty="0"/>
              <a:t/>
            </a:r>
            <a:br>
              <a:rPr lang="en-US" sz="1300" dirty="0"/>
            </a:br>
            <a:r>
              <a:rPr lang="en-US" sz="1300" dirty="0"/>
              <a:t/>
            </a:r>
            <a:br>
              <a:rPr lang="en-US" sz="1300" dirty="0"/>
            </a:br>
            <a:r>
              <a:rPr lang="en-US" sz="1300" dirty="0"/>
              <a:t>	</a:t>
            </a:r>
            <a:br>
              <a:rPr lang="en-US" sz="1300" dirty="0"/>
            </a:br>
            <a:r>
              <a:rPr lang="en-US" sz="1300" dirty="0"/>
              <a:t/>
            </a:r>
            <a:br>
              <a:rPr lang="en-US" sz="1300" dirty="0"/>
            </a:br>
            <a:r>
              <a:rPr lang="en-US" sz="1300" dirty="0"/>
              <a:t/>
            </a:r>
            <a:br>
              <a:rPr lang="en-US" sz="1300" dirty="0"/>
            </a:br>
            <a:r>
              <a:rPr lang="en-US" sz="1300" dirty="0"/>
              <a:t>		</a:t>
            </a:r>
            <a:br>
              <a:rPr lang="en-US" sz="1300" dirty="0"/>
            </a:br>
            <a:r>
              <a:rPr lang="en-US" sz="1300" dirty="0"/>
              <a:t/>
            </a:r>
            <a:br>
              <a:rPr lang="en-US" sz="1300" dirty="0"/>
            </a:br>
            <a:r>
              <a:rPr lang="en-US" sz="2800" dirty="0"/>
              <a:t>Psychologist (PsyD or PhD) vs </a:t>
            </a:r>
            <a:br>
              <a:rPr lang="en-US" sz="2800" dirty="0"/>
            </a:br>
            <a:r>
              <a:rPr lang="en-US" sz="2800" dirty="0"/>
              <a:t/>
            </a:r>
            <a:br>
              <a:rPr lang="en-US" sz="2800" dirty="0"/>
            </a:br>
            <a:r>
              <a:rPr lang="en-US" sz="2800" dirty="0"/>
              <a:t>Psychiatrist (Medical) vs </a:t>
            </a:r>
            <a:br>
              <a:rPr lang="en-US" sz="2800" dirty="0"/>
            </a:br>
            <a:r>
              <a:rPr lang="en-US" sz="2800" dirty="0"/>
              <a:t/>
            </a:r>
            <a:br>
              <a:rPr lang="en-US" sz="2800" dirty="0"/>
            </a:br>
            <a:r>
              <a:rPr lang="en-US" sz="2800" dirty="0"/>
              <a:t>Social work/LPC</a:t>
            </a:r>
            <a:r>
              <a:rPr lang="en-US" sz="1300" dirty="0"/>
              <a:t/>
            </a:r>
            <a:br>
              <a:rPr lang="en-US" sz="1300" dirty="0"/>
            </a:br>
            <a:endParaRPr lang="en-US" sz="1300" dirty="0"/>
          </a:p>
        </p:txBody>
      </p:sp>
      <p:graphicFrame>
        <p:nvGraphicFramePr>
          <p:cNvPr id="5" name="TextBox 2">
            <a:extLst>
              <a:ext uri="{FF2B5EF4-FFF2-40B4-BE49-F238E27FC236}">
                <a16:creationId xmlns:a16="http://schemas.microsoft.com/office/drawing/2014/main" id="{D0FD788E-9E7C-4FF3-B25D-398FBC02F229}"/>
              </a:ext>
            </a:extLst>
          </p:cNvPr>
          <p:cNvGraphicFramePr/>
          <p:nvPr>
            <p:extLst>
              <p:ext uri="{D42A27DB-BD31-4B8C-83A1-F6EECF244321}">
                <p14:modId xmlns:p14="http://schemas.microsoft.com/office/powerpoint/2010/main" val="1301608053"/>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939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52BB3D1-FC10-43EE-8114-34C0EBA6F82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1857C4-5710-0343-9A77-7E01A0C277A9}"/>
              </a:ext>
            </a:extLst>
          </p:cNvPr>
          <p:cNvSpPr>
            <a:spLocks noGrp="1"/>
          </p:cNvSpPr>
          <p:nvPr>
            <p:ph type="ctrTitle"/>
          </p:nvPr>
        </p:nvSpPr>
        <p:spPr>
          <a:xfrm>
            <a:off x="4976636" y="992221"/>
            <a:ext cx="6247308" cy="4873558"/>
          </a:xfrm>
        </p:spPr>
        <p:txBody>
          <a:bodyPr anchor="ctr">
            <a:normAutofit fontScale="90000"/>
          </a:bodyPr>
          <a:lstStyle/>
          <a:p>
            <a:r>
              <a:rPr lang="en-US" sz="1600" dirty="0"/>
              <a:t>1.	</a:t>
            </a:r>
            <a:r>
              <a:rPr lang="en-US" sz="2000" dirty="0"/>
              <a:t>Actual damages</a:t>
            </a:r>
            <a:br>
              <a:rPr lang="en-US" sz="2000" dirty="0"/>
            </a:br>
            <a:r>
              <a:rPr lang="en-US" sz="2000" dirty="0"/>
              <a:t/>
            </a:r>
            <a:br>
              <a:rPr lang="en-US" sz="2000" dirty="0"/>
            </a:br>
            <a:r>
              <a:rPr lang="en-US" sz="2000" dirty="0"/>
              <a:t>2.	Severe and pervasive to daily life</a:t>
            </a:r>
            <a:br>
              <a:rPr lang="en-US" sz="2000" dirty="0"/>
            </a:br>
            <a:r>
              <a:rPr lang="en-US" sz="2000" dirty="0"/>
              <a:t/>
            </a:r>
            <a:br>
              <a:rPr lang="en-US" sz="2000" dirty="0"/>
            </a:br>
            <a:r>
              <a:rPr lang="en-US" sz="2000" dirty="0"/>
              <a:t>3.	Counterintuitive behaviors (“Did you 	consider THIS?)</a:t>
            </a:r>
            <a:br>
              <a:rPr lang="en-US" sz="2000" dirty="0"/>
            </a:br>
            <a:r>
              <a:rPr lang="en-US" sz="2000" dirty="0"/>
              <a:t/>
            </a:r>
            <a:br>
              <a:rPr lang="en-US" sz="2000" dirty="0"/>
            </a:br>
            <a:r>
              <a:rPr lang="en-US" sz="2000" dirty="0"/>
              <a:t>4.	Prior Trauma or Mental health OR 	substance ABUSE</a:t>
            </a:r>
            <a:br>
              <a:rPr lang="en-US" sz="2000" dirty="0"/>
            </a:br>
            <a:r>
              <a:rPr lang="en-US" sz="2000" dirty="0"/>
              <a:t/>
            </a:r>
            <a:br>
              <a:rPr lang="en-US" sz="2000" dirty="0"/>
            </a:br>
            <a:r>
              <a:rPr lang="en-US" sz="2000" dirty="0"/>
              <a:t>5.	Impact of Institutional OR community 	betrayal</a:t>
            </a:r>
            <a:br>
              <a:rPr lang="en-US" sz="2000" dirty="0"/>
            </a:br>
            <a:r>
              <a:rPr lang="en-US" sz="2000" dirty="0"/>
              <a:t/>
            </a:r>
            <a:br>
              <a:rPr lang="en-US" sz="2000" dirty="0"/>
            </a:br>
            <a:r>
              <a:rPr lang="en-US" sz="2000" dirty="0"/>
              <a:t>6.	Inconsistent/additional/incremental 	statements</a:t>
            </a:r>
            <a:br>
              <a:rPr lang="en-US" sz="2000" dirty="0"/>
            </a:br>
            <a:r>
              <a:rPr lang="en-US" sz="2000" dirty="0"/>
              <a:t/>
            </a:r>
            <a:br>
              <a:rPr lang="en-US" sz="2000" dirty="0"/>
            </a:br>
            <a:r>
              <a:rPr lang="en-US" sz="2000" dirty="0"/>
              <a:t>7.	Offender behavior – Grooming</a:t>
            </a:r>
            <a:br>
              <a:rPr lang="en-US" sz="2000" dirty="0"/>
            </a:br>
            <a:r>
              <a:rPr lang="en-US" sz="2000" dirty="0"/>
              <a:t/>
            </a:r>
            <a:br>
              <a:rPr lang="en-US" sz="2000" dirty="0"/>
            </a:br>
            <a:r>
              <a:rPr lang="en-US" sz="2000" dirty="0"/>
              <a:t>8.  	Malingering  vs  Validity Scales</a:t>
            </a:r>
            <a:br>
              <a:rPr lang="en-US" sz="2000" dirty="0"/>
            </a:br>
            <a:r>
              <a:rPr lang="en-US" sz="2000" dirty="0"/>
              <a:t/>
            </a:r>
            <a:br>
              <a:rPr lang="en-US" sz="2000" dirty="0"/>
            </a:br>
            <a:r>
              <a:rPr lang="en-US" sz="1600" dirty="0"/>
              <a:t/>
            </a:r>
            <a:br>
              <a:rPr lang="en-US" sz="1600" dirty="0"/>
            </a:br>
            <a:endParaRPr lang="en-US" sz="1600" dirty="0"/>
          </a:p>
        </p:txBody>
      </p:sp>
      <p:sp>
        <p:nvSpPr>
          <p:cNvPr id="4" name="TextBox 3">
            <a:extLst>
              <a:ext uri="{FF2B5EF4-FFF2-40B4-BE49-F238E27FC236}">
                <a16:creationId xmlns:a16="http://schemas.microsoft.com/office/drawing/2014/main" id="{8F76495D-2E2D-3A40-AAD7-915E566F6AF5}"/>
              </a:ext>
            </a:extLst>
          </p:cNvPr>
          <p:cNvSpPr txBox="1"/>
          <p:nvPr/>
        </p:nvSpPr>
        <p:spPr>
          <a:xfrm>
            <a:off x="968056" y="996610"/>
            <a:ext cx="3363901" cy="4864780"/>
          </a:xfrm>
          <a:prstGeom prst="rect">
            <a:avLst/>
          </a:prstGeom>
        </p:spPr>
        <p:txBody>
          <a:bodyPr rtlCol="0" anchor="ctr">
            <a:normAutofit/>
          </a:bodyPr>
          <a:lstStyle/>
          <a:p>
            <a:pPr>
              <a:spcAft>
                <a:spcPts val="600"/>
              </a:spcAft>
            </a:pPr>
            <a:r>
              <a:rPr lang="en-US" sz="4400" dirty="0">
                <a:solidFill>
                  <a:schemeClr val="tx2"/>
                </a:solidFill>
              </a:rPr>
              <a:t>What you can get out of your expert</a:t>
            </a:r>
          </a:p>
        </p:txBody>
      </p:sp>
      <p:cxnSp>
        <p:nvCxnSpPr>
          <p:cNvPr id="11" name="Straight Connector 10">
            <a:extLst>
              <a:ext uri="{FF2B5EF4-FFF2-40B4-BE49-F238E27FC236}">
                <a16:creationId xmlns:a16="http://schemas.microsoft.com/office/drawing/2014/main" id="{7766695C-9F91-4225-8954-E3288BC513F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200"/>
            <a:ext cx="0" cy="365760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3123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52BB3D1-FC10-43EE-8114-34C0EBA6F82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1857C4-5710-0343-9A77-7E01A0C277A9}"/>
              </a:ext>
            </a:extLst>
          </p:cNvPr>
          <p:cNvSpPr>
            <a:spLocks noGrp="1"/>
          </p:cNvSpPr>
          <p:nvPr>
            <p:ph type="ctrTitle"/>
          </p:nvPr>
        </p:nvSpPr>
        <p:spPr>
          <a:xfrm>
            <a:off x="4803357" y="992221"/>
            <a:ext cx="7083843" cy="4873558"/>
          </a:xfrm>
        </p:spPr>
        <p:txBody>
          <a:bodyPr anchor="ctr">
            <a:normAutofit/>
          </a:bodyPr>
          <a:lstStyle/>
          <a:p>
            <a:r>
              <a:rPr lang="en-US" sz="2000" dirty="0"/>
              <a:t>1.	Credibility of expert=  good CV + ethics</a:t>
            </a:r>
            <a:br>
              <a:rPr lang="en-US" sz="2000" dirty="0"/>
            </a:br>
            <a:r>
              <a:rPr lang="en-US" sz="2000" dirty="0"/>
              <a:t/>
            </a:r>
            <a:br>
              <a:rPr lang="en-US" sz="2000" dirty="0"/>
            </a:br>
            <a:r>
              <a:rPr lang="en-US" sz="2000" dirty="0"/>
              <a:t>2.	Credibility of process=Reliable  	internally and externally</a:t>
            </a:r>
            <a:br>
              <a:rPr lang="en-US" sz="2000" dirty="0"/>
            </a:br>
            <a:r>
              <a:rPr lang="en-US" sz="2000" dirty="0"/>
              <a:t/>
            </a:r>
            <a:br>
              <a:rPr lang="en-US" sz="2000" dirty="0"/>
            </a:br>
            <a:r>
              <a:rPr lang="en-US" sz="2000" dirty="0"/>
              <a:t>3.	compelling= maximum impact +relatable 	concepts</a:t>
            </a:r>
            <a:br>
              <a:rPr lang="en-US" sz="2000" dirty="0"/>
            </a:br>
            <a:r>
              <a:rPr lang="en-US" sz="2000" dirty="0"/>
              <a:t/>
            </a:r>
            <a:br>
              <a:rPr lang="en-US" sz="2000" dirty="0"/>
            </a:br>
            <a:r>
              <a:rPr lang="en-US" sz="2000" dirty="0"/>
              <a:t/>
            </a:r>
            <a:br>
              <a:rPr lang="en-US" sz="2000" dirty="0"/>
            </a:br>
            <a:r>
              <a:rPr lang="en-US" sz="2000" dirty="0"/>
              <a:t/>
            </a:r>
            <a:br>
              <a:rPr lang="en-US" sz="2000" dirty="0"/>
            </a:br>
            <a:r>
              <a:rPr lang="en-US" sz="2000" dirty="0"/>
              <a:t/>
            </a:r>
            <a:br>
              <a:rPr lang="en-US" sz="2000" dirty="0"/>
            </a:br>
            <a:r>
              <a:rPr lang="en-US" sz="2000" dirty="0"/>
              <a:t>This should be once of the most helpful witnesses in the whole trial.</a:t>
            </a:r>
            <a:br>
              <a:rPr lang="en-US" sz="2000" dirty="0"/>
            </a:br>
            <a:r>
              <a:rPr lang="en-US" sz="2000" dirty="0"/>
              <a:t/>
            </a:r>
            <a:br>
              <a:rPr lang="en-US" sz="2000" dirty="0"/>
            </a:br>
            <a:r>
              <a:rPr lang="en-US" sz="2000" dirty="0"/>
              <a:t/>
            </a:r>
            <a:br>
              <a:rPr lang="en-US" sz="2000" dirty="0"/>
            </a:br>
            <a:r>
              <a:rPr lang="en-US" sz="1600" dirty="0"/>
              <a:t/>
            </a:r>
            <a:br>
              <a:rPr lang="en-US" sz="1600" dirty="0"/>
            </a:br>
            <a:endParaRPr lang="en-US" sz="1600" dirty="0"/>
          </a:p>
        </p:txBody>
      </p:sp>
      <p:sp>
        <p:nvSpPr>
          <p:cNvPr id="4" name="TextBox 3">
            <a:extLst>
              <a:ext uri="{FF2B5EF4-FFF2-40B4-BE49-F238E27FC236}">
                <a16:creationId xmlns:a16="http://schemas.microsoft.com/office/drawing/2014/main" id="{8F76495D-2E2D-3A40-AAD7-915E566F6AF5}"/>
              </a:ext>
            </a:extLst>
          </p:cNvPr>
          <p:cNvSpPr txBox="1"/>
          <p:nvPr/>
        </p:nvSpPr>
        <p:spPr>
          <a:xfrm>
            <a:off x="968056" y="996610"/>
            <a:ext cx="3363901" cy="4864780"/>
          </a:xfrm>
          <a:prstGeom prst="rect">
            <a:avLst/>
          </a:prstGeom>
        </p:spPr>
        <p:txBody>
          <a:bodyPr rtlCol="0" anchor="ctr">
            <a:normAutofit/>
          </a:bodyPr>
          <a:lstStyle/>
          <a:p>
            <a:pPr>
              <a:spcAft>
                <a:spcPts val="600"/>
              </a:spcAft>
            </a:pPr>
            <a:r>
              <a:rPr lang="en-US" sz="4400" dirty="0">
                <a:solidFill>
                  <a:schemeClr val="tx2"/>
                </a:solidFill>
              </a:rPr>
              <a:t>What you want from testimony</a:t>
            </a:r>
          </a:p>
        </p:txBody>
      </p:sp>
      <p:cxnSp>
        <p:nvCxnSpPr>
          <p:cNvPr id="11" name="Straight Connector 10">
            <a:extLst>
              <a:ext uri="{FF2B5EF4-FFF2-40B4-BE49-F238E27FC236}">
                <a16:creationId xmlns:a16="http://schemas.microsoft.com/office/drawing/2014/main" id="{7766695C-9F91-4225-8954-E3288BC513F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200"/>
            <a:ext cx="0" cy="365760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3926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857C4-5710-0343-9A77-7E01A0C277A9}"/>
              </a:ext>
            </a:extLst>
          </p:cNvPr>
          <p:cNvSpPr>
            <a:spLocks noGrp="1"/>
          </p:cNvSpPr>
          <p:nvPr>
            <p:ph type="ctrTitle"/>
          </p:nvPr>
        </p:nvSpPr>
        <p:spPr>
          <a:xfrm>
            <a:off x="1446756" y="1463015"/>
            <a:ext cx="5492683" cy="3196668"/>
          </a:xfrm>
        </p:spPr>
        <p:txBody>
          <a:bodyPr anchor="ctr">
            <a:normAutofit/>
          </a:bodyPr>
          <a:lstStyle/>
          <a:p>
            <a:pPr algn="ctr"/>
            <a:r>
              <a:rPr lang="en-US" sz="4000" dirty="0">
                <a:solidFill>
                  <a:schemeClr val="accent1">
                    <a:lumMod val="75000"/>
                  </a:schemeClr>
                </a:solidFill>
              </a:rPr>
              <a:t>Summary of Case</a:t>
            </a:r>
          </a:p>
        </p:txBody>
      </p:sp>
    </p:spTree>
    <p:extLst>
      <p:ext uri="{BB962C8B-B14F-4D97-AF65-F5344CB8AC3E}">
        <p14:creationId xmlns:p14="http://schemas.microsoft.com/office/powerpoint/2010/main" val="1071145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522FE7-5A29-4EF6-B1EF-2CA55748A7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id="{C2192E09-EBC7-416C-B887-DFF915D7F43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3" name="Straight Connector 12">
            <a:extLst>
              <a:ext uri="{FF2B5EF4-FFF2-40B4-BE49-F238E27FC236}">
                <a16:creationId xmlns:a16="http://schemas.microsoft.com/office/drawing/2014/main" id="{2924498D-E084-44BE-A196-CFCE3556435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4C12901-9FCC-461E-A64A-89B4791235E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7" name="Rectangle 16">
            <a:extLst>
              <a:ext uri="{FF2B5EF4-FFF2-40B4-BE49-F238E27FC236}">
                <a16:creationId xmlns:a16="http://schemas.microsoft.com/office/drawing/2014/main" id="{0216D9FD-860F-4F5C-8D9B-CE7002071D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8D074069-7026-466C-B495-20FB9578CF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3993" y="0"/>
            <a:ext cx="7538007" cy="6858000"/>
          </a:xfrm>
          <a:prstGeom prst="rect">
            <a:avLst/>
          </a:prstGeom>
          <a:solidFill>
            <a:schemeClr val="tx2"/>
          </a:solidFill>
          <a:ln w="6350">
            <a:noFill/>
          </a:ln>
          <a:effectLst/>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1685D80-4D5A-471F-9215-651424F475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3787" y="0"/>
            <a:ext cx="164592" cy="6858000"/>
          </a:xfrm>
          <a:prstGeom prst="rect">
            <a:avLst/>
          </a:prstGeom>
          <a:solidFill>
            <a:schemeClr val="accent2"/>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8F76495D-2E2D-3A40-AAD7-915E566F6AF5}"/>
              </a:ext>
            </a:extLst>
          </p:cNvPr>
          <p:cNvSpPr txBox="1"/>
          <p:nvPr/>
        </p:nvSpPr>
        <p:spPr>
          <a:xfrm>
            <a:off x="473370" y="0"/>
            <a:ext cx="3799000" cy="5237503"/>
          </a:xfrm>
          <a:prstGeom prst="rect">
            <a:avLst/>
          </a:prstGeom>
        </p:spPr>
        <p:txBody>
          <a:bodyPr vert="horz" lIns="91440" tIns="45720" rIns="91440" bIns="45720" rtlCol="0" anchor="ctr">
            <a:normAutofit/>
          </a:bodyPr>
          <a:lstStyle/>
          <a:p>
            <a:pPr defTabSz="914400">
              <a:lnSpc>
                <a:spcPct val="120000"/>
              </a:lnSpc>
              <a:spcAft>
                <a:spcPts val="600"/>
              </a:spcAft>
              <a:buClr>
                <a:schemeClr val="accent1"/>
              </a:buClr>
              <a:buSzPct val="100000"/>
            </a:pPr>
            <a:r>
              <a:rPr lang="en-US" sz="4400" b="1" dirty="0">
                <a:solidFill>
                  <a:schemeClr val="accent2">
                    <a:lumMod val="75000"/>
                  </a:schemeClr>
                </a:solidFill>
                <a:latin typeface="+mj-lt"/>
              </a:rPr>
              <a:t>How to get the most out of your psych expert</a:t>
            </a:r>
            <a:endParaRPr lang="en-US" sz="4400" dirty="0">
              <a:solidFill>
                <a:schemeClr val="accent2">
                  <a:lumMod val="75000"/>
                </a:schemeClr>
              </a:solidFill>
              <a:latin typeface="+mj-lt"/>
            </a:endParaRPr>
          </a:p>
        </p:txBody>
      </p:sp>
      <p:sp>
        <p:nvSpPr>
          <p:cNvPr id="14" name="Title 1">
            <a:extLst>
              <a:ext uri="{FF2B5EF4-FFF2-40B4-BE49-F238E27FC236}">
                <a16:creationId xmlns:a16="http://schemas.microsoft.com/office/drawing/2014/main" id="{ECD7F5BD-0D15-B84F-A79F-D6E623B84011}"/>
              </a:ext>
            </a:extLst>
          </p:cNvPr>
          <p:cNvSpPr>
            <a:spLocks noGrp="1"/>
          </p:cNvSpPr>
          <p:nvPr>
            <p:ph type="ctrTitle"/>
          </p:nvPr>
        </p:nvSpPr>
        <p:spPr>
          <a:xfrm>
            <a:off x="4999317" y="802298"/>
            <a:ext cx="7097203" cy="6067132"/>
          </a:xfrm>
        </p:spPr>
        <p:txBody>
          <a:bodyPr vert="horz" lIns="91440" tIns="45720" rIns="91440" bIns="45720" rtlCol="0" anchor="ctr">
            <a:normAutofit fontScale="90000"/>
          </a:bodyPr>
          <a:lstStyle/>
          <a:p>
            <a:r>
              <a:rPr lang="en-US" sz="2200" b="0" i="0" u="sng" kern="1200" cap="all" dirty="0">
                <a:solidFill>
                  <a:schemeClr val="bg1"/>
                </a:solidFill>
                <a:effectLst/>
                <a:latin typeface="+mj-lt"/>
                <a:ea typeface="+mj-ea"/>
                <a:cs typeface="+mj-cs"/>
              </a:rPr>
              <a:t>Provide all possible discovery </a:t>
            </a:r>
            <a:r>
              <a:rPr lang="en-US" sz="2200" b="0" i="0" kern="1200" cap="all" dirty="0">
                <a:solidFill>
                  <a:schemeClr val="bg1"/>
                </a:solidFill>
                <a:effectLst/>
                <a:latin typeface="+mj-lt"/>
                <a:ea typeface="+mj-ea"/>
                <a:cs typeface="+mj-cs"/>
              </a:rPr>
              <a:t>– don’t skimp on material provided.</a:t>
            </a:r>
            <a:r>
              <a:rPr lang="en-US" sz="2200" dirty="0">
                <a:solidFill>
                  <a:schemeClr val="bg1"/>
                </a:solidFill>
              </a:rPr>
              <a:t/>
            </a:r>
            <a:br>
              <a:rPr lang="en-US" sz="2200" dirty="0">
                <a:solidFill>
                  <a:schemeClr val="bg1"/>
                </a:solidFill>
              </a:rPr>
            </a:br>
            <a:r>
              <a:rPr lang="en-US" sz="2200" dirty="0">
                <a:solidFill>
                  <a:schemeClr val="bg1"/>
                </a:solidFill>
              </a:rPr>
              <a:t/>
            </a:r>
            <a:br>
              <a:rPr lang="en-US" sz="2200" dirty="0">
                <a:solidFill>
                  <a:schemeClr val="bg1"/>
                </a:solidFill>
              </a:rPr>
            </a:br>
            <a:r>
              <a:rPr lang="en-US" sz="2200" b="0" i="0" u="sng" kern="1200" cap="all" dirty="0">
                <a:solidFill>
                  <a:schemeClr val="bg1"/>
                </a:solidFill>
                <a:effectLst/>
                <a:latin typeface="+mj-lt"/>
                <a:ea typeface="+mj-ea"/>
                <a:cs typeface="+mj-cs"/>
              </a:rPr>
              <a:t>Contact your expert at the beginning of the case </a:t>
            </a:r>
            <a:r>
              <a:rPr lang="en-US" sz="2200" b="0" i="0" kern="1200" cap="all" dirty="0">
                <a:solidFill>
                  <a:schemeClr val="bg1"/>
                </a:solidFill>
                <a:effectLst/>
                <a:latin typeface="+mj-lt"/>
                <a:ea typeface="+mj-ea"/>
                <a:cs typeface="+mj-cs"/>
              </a:rPr>
              <a:t>– Expert can help you understand your case and potentially see the victim’s counterintuitive behavior and “limitations” of the case as normal.</a:t>
            </a:r>
            <a:br>
              <a:rPr lang="en-US" sz="2200" b="0" i="0" kern="1200" cap="all" dirty="0">
                <a:solidFill>
                  <a:schemeClr val="bg1"/>
                </a:solidFill>
                <a:effectLst/>
                <a:latin typeface="+mj-lt"/>
                <a:ea typeface="+mj-ea"/>
                <a:cs typeface="+mj-cs"/>
              </a:rPr>
            </a:br>
            <a:r>
              <a:rPr lang="en-US" sz="2200" b="0" i="0" kern="1200" cap="all" dirty="0">
                <a:solidFill>
                  <a:schemeClr val="bg1"/>
                </a:solidFill>
                <a:effectLst/>
                <a:latin typeface="+mj-lt"/>
                <a:ea typeface="+mj-ea"/>
                <a:cs typeface="+mj-cs"/>
              </a:rPr>
              <a:t/>
            </a:r>
            <a:br>
              <a:rPr lang="en-US" sz="2200" b="0" i="0" kern="1200" cap="all" dirty="0">
                <a:solidFill>
                  <a:schemeClr val="bg1"/>
                </a:solidFill>
                <a:effectLst/>
                <a:latin typeface="+mj-lt"/>
                <a:ea typeface="+mj-ea"/>
                <a:cs typeface="+mj-cs"/>
              </a:rPr>
            </a:br>
            <a:r>
              <a:rPr lang="en-US" sz="2200" b="0" i="0" u="sng" kern="1200" cap="all" dirty="0">
                <a:solidFill>
                  <a:schemeClr val="bg1"/>
                </a:solidFill>
                <a:effectLst/>
                <a:latin typeface="+mj-lt"/>
                <a:ea typeface="+mj-ea"/>
                <a:cs typeface="+mj-cs"/>
              </a:rPr>
              <a:t>Provide depositions </a:t>
            </a:r>
            <a:r>
              <a:rPr lang="en-US" sz="2200" b="0" i="0" kern="1200" cap="all" dirty="0">
                <a:solidFill>
                  <a:schemeClr val="bg1"/>
                </a:solidFill>
                <a:effectLst/>
                <a:latin typeface="+mj-lt"/>
                <a:ea typeface="+mj-ea"/>
                <a:cs typeface="+mj-cs"/>
              </a:rPr>
              <a:t>before your expert meets with the victim</a:t>
            </a:r>
            <a:br>
              <a:rPr lang="en-US" sz="2200" b="0" i="0" kern="1200" cap="all" dirty="0">
                <a:solidFill>
                  <a:schemeClr val="bg1"/>
                </a:solidFill>
                <a:effectLst/>
                <a:latin typeface="+mj-lt"/>
                <a:ea typeface="+mj-ea"/>
                <a:cs typeface="+mj-cs"/>
              </a:rPr>
            </a:br>
            <a:r>
              <a:rPr lang="en-US" sz="2200" b="0" i="0" kern="1200" cap="all" dirty="0">
                <a:solidFill>
                  <a:schemeClr val="bg1"/>
                </a:solidFill>
                <a:effectLst/>
                <a:latin typeface="+mj-lt"/>
                <a:ea typeface="+mj-ea"/>
                <a:cs typeface="+mj-cs"/>
              </a:rPr>
              <a:t/>
            </a:r>
            <a:br>
              <a:rPr lang="en-US" sz="2200" b="0" i="0" kern="1200" cap="all" dirty="0">
                <a:solidFill>
                  <a:schemeClr val="bg1"/>
                </a:solidFill>
                <a:effectLst/>
                <a:latin typeface="+mj-lt"/>
                <a:ea typeface="+mj-ea"/>
                <a:cs typeface="+mj-cs"/>
              </a:rPr>
            </a:br>
            <a:r>
              <a:rPr lang="en-US" sz="2200" b="0" i="0" kern="1200" cap="all" dirty="0">
                <a:solidFill>
                  <a:schemeClr val="bg1"/>
                </a:solidFill>
                <a:effectLst/>
                <a:latin typeface="+mj-lt"/>
                <a:ea typeface="+mj-ea"/>
                <a:cs typeface="+mj-cs"/>
              </a:rPr>
              <a:t/>
            </a:r>
            <a:br>
              <a:rPr lang="en-US" sz="2200" b="0" i="0" kern="1200" cap="all" dirty="0">
                <a:solidFill>
                  <a:schemeClr val="bg1"/>
                </a:solidFill>
                <a:effectLst/>
                <a:latin typeface="+mj-lt"/>
                <a:ea typeface="+mj-ea"/>
                <a:cs typeface="+mj-cs"/>
              </a:rPr>
            </a:br>
            <a:r>
              <a:rPr lang="en-US" sz="2200" b="0" i="0" u="sng" kern="1200" cap="all" dirty="0">
                <a:solidFill>
                  <a:schemeClr val="bg1"/>
                </a:solidFill>
                <a:effectLst/>
                <a:latin typeface="+mj-lt"/>
                <a:ea typeface="+mj-ea"/>
                <a:cs typeface="+mj-cs"/>
              </a:rPr>
              <a:t>Prep</a:t>
            </a:r>
            <a:r>
              <a:rPr lang="en-US" sz="2200" b="0" i="0" kern="1200" cap="all" dirty="0">
                <a:solidFill>
                  <a:schemeClr val="bg1"/>
                </a:solidFill>
                <a:effectLst/>
                <a:latin typeface="+mj-lt"/>
                <a:ea typeface="+mj-ea"/>
                <a:cs typeface="+mj-cs"/>
              </a:rPr>
              <a:t> as much as possible with your expert before trial</a:t>
            </a:r>
            <a:br>
              <a:rPr lang="en-US" sz="2200" b="0" i="0" kern="1200" cap="all" dirty="0">
                <a:solidFill>
                  <a:schemeClr val="bg1"/>
                </a:solidFill>
                <a:effectLst/>
                <a:latin typeface="+mj-lt"/>
                <a:ea typeface="+mj-ea"/>
                <a:cs typeface="+mj-cs"/>
              </a:rPr>
            </a:br>
            <a:r>
              <a:rPr lang="en-US" sz="2200" b="0" i="0" kern="1200" cap="all" dirty="0">
                <a:solidFill>
                  <a:schemeClr val="bg1"/>
                </a:solidFill>
                <a:effectLst/>
                <a:latin typeface="+mj-lt"/>
                <a:ea typeface="+mj-ea"/>
                <a:cs typeface="+mj-cs"/>
              </a:rPr>
              <a:t/>
            </a:r>
            <a:br>
              <a:rPr lang="en-US" sz="2200" b="0" i="0" kern="1200" cap="all" dirty="0">
                <a:solidFill>
                  <a:schemeClr val="bg1"/>
                </a:solidFill>
                <a:effectLst/>
                <a:latin typeface="+mj-lt"/>
                <a:ea typeface="+mj-ea"/>
                <a:cs typeface="+mj-cs"/>
              </a:rPr>
            </a:br>
            <a:r>
              <a:rPr lang="en-US" sz="2200" b="0" i="0" kern="1200" cap="all" dirty="0">
                <a:solidFill>
                  <a:schemeClr val="bg1"/>
                </a:solidFill>
                <a:effectLst/>
                <a:latin typeface="+mj-lt"/>
                <a:ea typeface="+mj-ea"/>
                <a:cs typeface="+mj-cs"/>
              </a:rPr>
              <a:t>Inform your expert about </a:t>
            </a:r>
            <a:r>
              <a:rPr lang="en-US" sz="2200" b="0" i="0" u="sng" kern="1200" cap="all" dirty="0">
                <a:solidFill>
                  <a:schemeClr val="bg1"/>
                </a:solidFill>
                <a:effectLst/>
                <a:latin typeface="+mj-lt"/>
                <a:ea typeface="+mj-ea"/>
                <a:cs typeface="+mj-cs"/>
              </a:rPr>
              <a:t>rules in your state </a:t>
            </a:r>
            <a:r>
              <a:rPr lang="en-US" sz="2200" b="0" i="0" kern="1200" cap="all" dirty="0">
                <a:solidFill>
                  <a:schemeClr val="bg1"/>
                </a:solidFill>
                <a:effectLst/>
                <a:latin typeface="+mj-lt"/>
                <a:ea typeface="+mj-ea"/>
                <a:cs typeface="+mj-cs"/>
              </a:rPr>
              <a:t>– ex: discoverable communication with expert</a:t>
            </a:r>
            <a:br>
              <a:rPr lang="en-US" sz="2200" b="0" i="0" kern="1200" cap="all" dirty="0">
                <a:solidFill>
                  <a:schemeClr val="bg1"/>
                </a:solidFill>
                <a:effectLst/>
                <a:latin typeface="+mj-lt"/>
                <a:ea typeface="+mj-ea"/>
                <a:cs typeface="+mj-cs"/>
              </a:rPr>
            </a:br>
            <a:r>
              <a:rPr lang="en-US" sz="2200" b="0" i="0" kern="1200" cap="all" dirty="0">
                <a:solidFill>
                  <a:schemeClr val="bg1"/>
                </a:solidFill>
                <a:effectLst/>
                <a:latin typeface="+mj-lt"/>
                <a:ea typeface="+mj-ea"/>
                <a:cs typeface="+mj-cs"/>
              </a:rPr>
              <a:t/>
            </a:r>
            <a:br>
              <a:rPr lang="en-US" sz="2200" b="0" i="0" kern="1200" cap="all" dirty="0">
                <a:solidFill>
                  <a:schemeClr val="bg1"/>
                </a:solidFill>
                <a:effectLst/>
                <a:latin typeface="+mj-lt"/>
                <a:ea typeface="+mj-ea"/>
                <a:cs typeface="+mj-cs"/>
              </a:rPr>
            </a:br>
            <a:endParaRPr lang="en-US" sz="2200" b="0" i="0" kern="1200" cap="all" dirty="0">
              <a:solidFill>
                <a:schemeClr val="bg1"/>
              </a:solidFill>
              <a:effectLst/>
              <a:latin typeface="+mj-lt"/>
              <a:ea typeface="+mj-ea"/>
              <a:cs typeface="+mj-cs"/>
            </a:endParaRPr>
          </a:p>
        </p:txBody>
      </p:sp>
    </p:spTree>
    <p:extLst>
      <p:ext uri="{BB962C8B-B14F-4D97-AF65-F5344CB8AC3E}">
        <p14:creationId xmlns:p14="http://schemas.microsoft.com/office/powerpoint/2010/main" val="336124134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145</TotalTime>
  <Words>76</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Gill Sans MT</vt:lpstr>
      <vt:lpstr>Gallery</vt:lpstr>
      <vt:lpstr>Examining Psych Expert on Damages</vt:lpstr>
      <vt:lpstr>Who are you looking for?          Psychologist (PsyD or PhD) vs   Psychiatrist (Medical) vs   Social work/LPC </vt:lpstr>
      <vt:lpstr>1. Actual damages  2. Severe and pervasive to daily life  3. Counterintuitive behaviors (“Did you  consider THIS?)  4. Prior Trauma or Mental health OR  substance ABUSE  5. Impact of Institutional OR community  betrayal  6. Inconsistent/additional/incremental  statements  7. Offender behavior – Grooming  8.   Malingering  vs  Validity Scales   </vt:lpstr>
      <vt:lpstr>1. Credibility of expert=  good CV + ethics  2. Credibility of process=Reliable   internally and externally  3. compelling= maximum impact +relatable  concepts     This should be once of the most helpful witnesses in the whole trial.    </vt:lpstr>
      <vt:lpstr>Summary of Case</vt:lpstr>
      <vt:lpstr>Provide all possible discovery – don’t skimp on material provided.  Contact your expert at the beginning of the case – Expert can help you understand your case and potentially see the victim’s counterintuitive behavior and “limitations” of the case as normal.  Provide depositions before your expert meets with the victim   Prep as much as possible with your expert before trial  Inform your expert about rules in your state – ex: discoverable communication with expert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Examining Psych Expert on Damages</dc:title>
  <dc:creator>John Clune</dc:creator>
  <cp:lastModifiedBy>RWilliams</cp:lastModifiedBy>
  <cp:revision>4</cp:revision>
  <dcterms:created xsi:type="dcterms:W3CDTF">2019-12-03T14:55:56Z</dcterms:created>
  <dcterms:modified xsi:type="dcterms:W3CDTF">2019-12-09T16:21:48Z</dcterms:modified>
</cp:coreProperties>
</file>