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handoutMasterIdLst>
    <p:handoutMasterId r:id="rId31"/>
  </p:handoutMasterIdLst>
  <p:sldIdLst>
    <p:sldId id="426" r:id="rId2"/>
    <p:sldId id="390" r:id="rId3"/>
    <p:sldId id="384" r:id="rId4"/>
    <p:sldId id="385" r:id="rId5"/>
    <p:sldId id="386" r:id="rId6"/>
    <p:sldId id="443" r:id="rId7"/>
    <p:sldId id="444" r:id="rId8"/>
    <p:sldId id="451" r:id="rId9"/>
    <p:sldId id="440" r:id="rId10"/>
    <p:sldId id="445" r:id="rId11"/>
    <p:sldId id="387" r:id="rId12"/>
    <p:sldId id="455" r:id="rId13"/>
    <p:sldId id="406" r:id="rId14"/>
    <p:sldId id="446" r:id="rId15"/>
    <p:sldId id="405" r:id="rId16"/>
    <p:sldId id="447" r:id="rId17"/>
    <p:sldId id="413" r:id="rId18"/>
    <p:sldId id="448" r:id="rId19"/>
    <p:sldId id="449" r:id="rId20"/>
    <p:sldId id="450" r:id="rId21"/>
    <p:sldId id="403" r:id="rId22"/>
    <p:sldId id="441" r:id="rId23"/>
    <p:sldId id="452" r:id="rId24"/>
    <p:sldId id="404" r:id="rId25"/>
    <p:sldId id="454" r:id="rId26"/>
    <p:sldId id="453" r:id="rId27"/>
    <p:sldId id="428" r:id="rId28"/>
    <p:sldId id="44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6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2" tIns="46586" rIns="93172" bIns="46586" rtlCol="0"/>
          <a:lstStyle>
            <a:lvl1pPr algn="r">
              <a:defRPr sz="1300"/>
            </a:lvl1pPr>
          </a:lstStyle>
          <a:p>
            <a:fld id="{F362AE4E-5232-401E-8D9D-2A2A980FA3C4}" type="datetime1">
              <a:rPr lang="en-US" smtClean="0"/>
              <a:t>12/11/2019</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2" tIns="46586" rIns="93172" bIns="46586" rtlCol="0" anchor="b"/>
          <a:lstStyle>
            <a:lvl1pPr algn="r">
              <a:defRPr sz="1300"/>
            </a:lvl1pPr>
          </a:lstStyle>
          <a:p>
            <a:fld id="{27EFE484-1463-4E53-A1BF-B26AF0BEF066}" type="slidenum">
              <a:rPr lang="en-US" smtClean="0"/>
              <a:pPr/>
              <a:t>‹#›</a:t>
            </a:fld>
            <a:endParaRPr lang="en-US"/>
          </a:p>
        </p:txBody>
      </p:sp>
    </p:spTree>
    <p:extLst>
      <p:ext uri="{BB962C8B-B14F-4D97-AF65-F5344CB8AC3E}">
        <p14:creationId xmlns:p14="http://schemas.microsoft.com/office/powerpoint/2010/main" val="7108009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3"/>
            <a:ext cx="3038145" cy="464205"/>
          </a:xfrm>
          <a:prstGeom prst="rect">
            <a:avLst/>
          </a:prstGeom>
        </p:spPr>
        <p:txBody>
          <a:bodyPr vert="horz" lIns="88139" tIns="44070" rIns="88139" bIns="44070" rtlCol="0"/>
          <a:lstStyle>
            <a:lvl1pPr algn="r">
              <a:defRPr sz="1200"/>
            </a:lvl1pPr>
          </a:lstStyle>
          <a:p>
            <a:fld id="{0E12455C-9DFE-4FBF-A319-40DECDCF32A8}" type="datetime1">
              <a:rPr lang="en-US" smtClean="0"/>
              <a:t>12/11/2019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6" y="4416101"/>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61"/>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61"/>
            <a:ext cx="3038145" cy="464205"/>
          </a:xfrm>
          <a:prstGeom prst="rect">
            <a:avLst/>
          </a:prstGeom>
        </p:spPr>
        <p:txBody>
          <a:bodyPr vert="horz" lIns="88139" tIns="44070" rIns="88139" bIns="44070" rtlCol="0" anchor="b"/>
          <a:lstStyle>
            <a:lvl1pPr algn="r">
              <a:defRPr sz="1200"/>
            </a:lvl1pPr>
          </a:lstStyle>
          <a:p>
            <a:fld id="{B34543AB-6975-47E3-9BC2-40572A121EC1}" type="slidenum">
              <a:rPr lang="en-US" smtClean="0"/>
              <a:t>‹#›</a:t>
            </a:fld>
            <a:endParaRPr lang="en-US"/>
          </a:p>
        </p:txBody>
      </p:sp>
    </p:spTree>
    <p:extLst>
      <p:ext uri="{BB962C8B-B14F-4D97-AF65-F5344CB8AC3E}">
        <p14:creationId xmlns:p14="http://schemas.microsoft.com/office/powerpoint/2010/main" val="42704591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543AB-6975-47E3-9BC2-40572A121EC1}" type="slidenum">
              <a:rPr lang="en-US" smtClean="0"/>
              <a:t>1</a:t>
            </a:fld>
            <a:endParaRPr lang="en-US"/>
          </a:p>
        </p:txBody>
      </p:sp>
      <p:sp>
        <p:nvSpPr>
          <p:cNvPr id="5" name="Date Placeholder 4"/>
          <p:cNvSpPr>
            <a:spLocks noGrp="1"/>
          </p:cNvSpPr>
          <p:nvPr>
            <p:ph type="dt" idx="11"/>
          </p:nvPr>
        </p:nvSpPr>
        <p:spPr/>
        <p:txBody>
          <a:bodyPr/>
          <a:lstStyle/>
          <a:p>
            <a:fld id="{93891CA5-4A5E-4DE8-9BA4-8059C71CB1B6}" type="datetime1">
              <a:rPr lang="en-US" smtClean="0"/>
              <a:t>12/11/2019</a:t>
            </a:fld>
            <a:endParaRPr lang="en-US"/>
          </a:p>
        </p:txBody>
      </p:sp>
    </p:spTree>
    <p:extLst>
      <p:ext uri="{BB962C8B-B14F-4D97-AF65-F5344CB8AC3E}">
        <p14:creationId xmlns:p14="http://schemas.microsoft.com/office/powerpoint/2010/main" val="19355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19</a:t>
            </a:fld>
            <a:endParaRPr lang="en-US"/>
          </a:p>
        </p:txBody>
      </p:sp>
    </p:spTree>
    <p:extLst>
      <p:ext uri="{BB962C8B-B14F-4D97-AF65-F5344CB8AC3E}">
        <p14:creationId xmlns:p14="http://schemas.microsoft.com/office/powerpoint/2010/main" val="39135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a:t>
            </a:r>
            <a:r>
              <a:rPr lang="en-US" dirty="0" err="1"/>
              <a:t>Snay</a:t>
            </a:r>
            <a:r>
              <a:rPr lang="en-US" dirty="0"/>
              <a:t> is now a 2L at Emory University Law School.</a:t>
            </a:r>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20</a:t>
            </a:fld>
            <a:endParaRPr lang="en-US"/>
          </a:p>
        </p:txBody>
      </p:sp>
    </p:spTree>
    <p:extLst>
      <p:ext uri="{BB962C8B-B14F-4D97-AF65-F5344CB8AC3E}">
        <p14:creationId xmlns:p14="http://schemas.microsoft.com/office/powerpoint/2010/main" val="47480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21</a:t>
            </a:fld>
            <a:endParaRPr lang="en-US"/>
          </a:p>
        </p:txBody>
      </p:sp>
    </p:spTree>
    <p:extLst>
      <p:ext uri="{BB962C8B-B14F-4D97-AF65-F5344CB8AC3E}">
        <p14:creationId xmlns:p14="http://schemas.microsoft.com/office/powerpoint/2010/main" val="15757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Rapist – Jeffrey Lynn Jacobsen,</a:t>
            </a:r>
            <a:r>
              <a:rPr lang="en-US" baseline="0" dirty="0"/>
              <a:t> King Co </a:t>
            </a:r>
            <a:r>
              <a:rPr lang="en-US" dirty="0"/>
              <a:t>89-1-00303-8.  Becky prosecuted.</a:t>
            </a:r>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23</a:t>
            </a:fld>
            <a:endParaRPr lang="en-US"/>
          </a:p>
        </p:txBody>
      </p:sp>
    </p:spTree>
    <p:extLst>
      <p:ext uri="{BB962C8B-B14F-4D97-AF65-F5344CB8AC3E}">
        <p14:creationId xmlns:p14="http://schemas.microsoft.com/office/powerpoint/2010/main" val="190376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Speculation that it</a:t>
            </a:r>
            <a:r>
              <a:rPr lang="en-US" baseline="0" dirty="0"/>
              <a:t> was the women who came forward to accuse Sen. Bob Packwood that encouraged her to come forward.</a:t>
            </a:r>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24</a:t>
            </a:fld>
            <a:endParaRPr lang="en-US"/>
          </a:p>
        </p:txBody>
      </p:sp>
    </p:spTree>
    <p:extLst>
      <p:ext uri="{BB962C8B-B14F-4D97-AF65-F5344CB8AC3E}">
        <p14:creationId xmlns:p14="http://schemas.microsoft.com/office/powerpoint/2010/main" val="46584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 Vicki Walker, herself</a:t>
            </a:r>
            <a:r>
              <a:rPr lang="en-US" baseline="0" dirty="0"/>
              <a:t> a victim of CSA and the voice that led the OR Senate to pass an extended child abuse SOL bill years later, tipped off the WW reporter.</a:t>
            </a:r>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25</a:t>
            </a:fld>
            <a:endParaRPr lang="en-US"/>
          </a:p>
        </p:txBody>
      </p:sp>
    </p:spTree>
    <p:extLst>
      <p:ext uri="{BB962C8B-B14F-4D97-AF65-F5344CB8AC3E}">
        <p14:creationId xmlns:p14="http://schemas.microsoft.com/office/powerpoint/2010/main" val="419227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26</a:t>
            </a:fld>
            <a:endParaRPr lang="en-US"/>
          </a:p>
        </p:txBody>
      </p:sp>
    </p:spTree>
    <p:extLst>
      <p:ext uri="{BB962C8B-B14F-4D97-AF65-F5344CB8AC3E}">
        <p14:creationId xmlns:p14="http://schemas.microsoft.com/office/powerpoint/2010/main" val="200863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543AB-6975-47E3-9BC2-40572A121EC1}" type="slidenum">
              <a:rPr lang="en-US" smtClean="0"/>
              <a:t>28</a:t>
            </a:fld>
            <a:endParaRPr lang="en-US"/>
          </a:p>
        </p:txBody>
      </p:sp>
      <p:sp>
        <p:nvSpPr>
          <p:cNvPr id="5" name="Date Placeholder 4"/>
          <p:cNvSpPr>
            <a:spLocks noGrp="1"/>
          </p:cNvSpPr>
          <p:nvPr>
            <p:ph type="dt" idx="11"/>
          </p:nvPr>
        </p:nvSpPr>
        <p:spPr/>
        <p:txBody>
          <a:bodyPr/>
          <a:lstStyle/>
          <a:p>
            <a:fld id="{93891CA5-4A5E-4DE8-9BA4-8059C71CB1B6}" type="datetime1">
              <a:rPr lang="en-US" smtClean="0"/>
              <a:t>12/11/2019</a:t>
            </a:fld>
            <a:endParaRPr lang="en-US"/>
          </a:p>
        </p:txBody>
      </p:sp>
    </p:spTree>
    <p:extLst>
      <p:ext uri="{BB962C8B-B14F-4D97-AF65-F5344CB8AC3E}">
        <p14:creationId xmlns:p14="http://schemas.microsoft.com/office/powerpoint/2010/main" val="19355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2</a:t>
            </a:fld>
            <a:endParaRPr lang="en-US"/>
          </a:p>
        </p:txBody>
      </p:sp>
    </p:spTree>
    <p:extLst>
      <p:ext uri="{BB962C8B-B14F-4D97-AF65-F5344CB8AC3E}">
        <p14:creationId xmlns:p14="http://schemas.microsoft.com/office/powerpoint/2010/main" val="267574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3</a:t>
            </a:fld>
            <a:endParaRPr lang="en-US"/>
          </a:p>
        </p:txBody>
      </p:sp>
    </p:spTree>
    <p:extLst>
      <p:ext uri="{BB962C8B-B14F-4D97-AF65-F5344CB8AC3E}">
        <p14:creationId xmlns:p14="http://schemas.microsoft.com/office/powerpoint/2010/main" val="122269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O’Reilly case settlement, the terms of the agreement include a provision that says the lawyers representing Ms. </a:t>
            </a:r>
            <a:r>
              <a:rPr lang="en-US" dirty="0" err="1"/>
              <a:t>Mackris</a:t>
            </a:r>
            <a:r>
              <a:rPr lang="en-US" dirty="0"/>
              <a:t> are agreeing to switch sides and advise O’Reilly on other sexual harassment claims. Ms. </a:t>
            </a:r>
            <a:r>
              <a:rPr lang="en-US" dirty="0" err="1"/>
              <a:t>Mackris</a:t>
            </a:r>
            <a:r>
              <a:rPr lang="en-US" dirty="0"/>
              <a:t>’ lawyers also agreed not to represent any other client who may have a claim against O’Reilly and Fox</a:t>
            </a:r>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9</a:t>
            </a:fld>
            <a:endParaRPr lang="en-US"/>
          </a:p>
        </p:txBody>
      </p:sp>
    </p:spTree>
    <p:extLst>
      <p:ext uri="{BB962C8B-B14F-4D97-AF65-F5344CB8AC3E}">
        <p14:creationId xmlns:p14="http://schemas.microsoft.com/office/powerpoint/2010/main" val="16703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Options:  (1) Don’t agree to it; (2) Demand tax indemnity;</a:t>
            </a:r>
            <a:r>
              <a:rPr lang="en-US" baseline="0" dirty="0"/>
              <a:t> (3) allocate small sum to confidentiality (arguably this would be the damages for breach); (4) bargain over the amount (again, this would likely be liquidated damages amount); (5) make it mutual and do not assign a value. </a:t>
            </a:r>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14</a:t>
            </a:fld>
            <a:endParaRPr lang="en-US"/>
          </a:p>
        </p:txBody>
      </p:sp>
    </p:spTree>
    <p:extLst>
      <p:ext uri="{BB962C8B-B14F-4D97-AF65-F5344CB8AC3E}">
        <p14:creationId xmlns:p14="http://schemas.microsoft.com/office/powerpoint/2010/main" val="205643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15</a:t>
            </a:fld>
            <a:endParaRPr lang="en-US"/>
          </a:p>
        </p:txBody>
      </p:sp>
    </p:spTree>
    <p:extLst>
      <p:ext uri="{BB962C8B-B14F-4D97-AF65-F5344CB8AC3E}">
        <p14:creationId xmlns:p14="http://schemas.microsoft.com/office/powerpoint/2010/main" val="206727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16</a:t>
            </a:fld>
            <a:endParaRPr lang="en-US"/>
          </a:p>
        </p:txBody>
      </p:sp>
    </p:spTree>
    <p:extLst>
      <p:ext uri="{BB962C8B-B14F-4D97-AF65-F5344CB8AC3E}">
        <p14:creationId xmlns:p14="http://schemas.microsoft.com/office/powerpoint/2010/main" val="206727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17</a:t>
            </a:fld>
            <a:endParaRPr lang="en-US"/>
          </a:p>
        </p:txBody>
      </p:sp>
    </p:spTree>
    <p:extLst>
      <p:ext uri="{BB962C8B-B14F-4D97-AF65-F5344CB8AC3E}">
        <p14:creationId xmlns:p14="http://schemas.microsoft.com/office/powerpoint/2010/main" val="407317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E12455C-9DFE-4FBF-A319-40DECDCF32A8}" type="datetime1">
              <a:rPr lang="en-US" smtClean="0"/>
              <a:t>12/11/2019</a:t>
            </a:fld>
            <a:endParaRPr lang="en-US"/>
          </a:p>
        </p:txBody>
      </p:sp>
      <p:sp>
        <p:nvSpPr>
          <p:cNvPr id="5" name="Slide Number Placeholder 4"/>
          <p:cNvSpPr>
            <a:spLocks noGrp="1"/>
          </p:cNvSpPr>
          <p:nvPr>
            <p:ph type="sldNum" sz="quarter" idx="11"/>
          </p:nvPr>
        </p:nvSpPr>
        <p:spPr/>
        <p:txBody>
          <a:bodyPr/>
          <a:lstStyle/>
          <a:p>
            <a:fld id="{B34543AB-6975-47E3-9BC2-40572A121EC1}" type="slidenum">
              <a:rPr lang="en-US" smtClean="0"/>
              <a:t>18</a:t>
            </a:fld>
            <a:endParaRPr lang="en-US"/>
          </a:p>
        </p:txBody>
      </p:sp>
    </p:spTree>
    <p:extLst>
      <p:ext uri="{BB962C8B-B14F-4D97-AF65-F5344CB8AC3E}">
        <p14:creationId xmlns:p14="http://schemas.microsoft.com/office/powerpoint/2010/main" val="258428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2319C57-8809-4233-9E78-0D383AC28D5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19C57-8809-4233-9E78-0D383AC28D5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19C57-8809-4233-9E78-0D383AC28D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08A8256-C7D0-42A3-B066-3167E652BCCE}"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2319C57-8809-4233-9E78-0D383AC28D5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8A8256-C7D0-42A3-B066-3167E652BCCE}" type="datetimeFigureOut">
              <a:rPr lang="en-US" smtClean="0"/>
              <a:pPr/>
              <a:t>12/11/2019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319C57-8809-4233-9E78-0D383AC28D5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700" dirty="0"/>
              <a:t>SECRET SETTLEMENTS:  </a:t>
            </a:r>
            <a:r>
              <a:rPr lang="en-US" dirty="0"/>
              <a:t/>
            </a:r>
            <a:br>
              <a:rPr lang="en-US" dirty="0"/>
            </a:br>
            <a:r>
              <a:rPr lang="en-US" sz="4700" dirty="0"/>
              <a:t>Truth and Consequences</a:t>
            </a:r>
          </a:p>
        </p:txBody>
      </p:sp>
      <p:sp>
        <p:nvSpPr>
          <p:cNvPr id="3" name="Subtitle 2"/>
          <p:cNvSpPr>
            <a:spLocks noGrp="1"/>
          </p:cNvSpPr>
          <p:nvPr>
            <p:ph type="subTitle" idx="1"/>
          </p:nvPr>
        </p:nvSpPr>
        <p:spPr>
          <a:xfrm>
            <a:off x="533400" y="3228536"/>
            <a:ext cx="7854696" cy="2638864"/>
          </a:xfrm>
        </p:spPr>
        <p:txBody>
          <a:bodyPr>
            <a:normAutofit/>
          </a:bodyPr>
          <a:lstStyle/>
          <a:p>
            <a:pPr algn="ctr"/>
            <a:endParaRPr lang="en-US" dirty="0"/>
          </a:p>
          <a:p>
            <a:pPr algn="ctr"/>
            <a:r>
              <a:rPr lang="en-US" dirty="0"/>
              <a:t>Erin K. Olson</a:t>
            </a:r>
          </a:p>
          <a:p>
            <a:pPr algn="ctr"/>
            <a:endParaRPr lang="en-US" dirty="0"/>
          </a:p>
          <a:p>
            <a:pPr algn="ctr"/>
            <a:r>
              <a:rPr lang="en-US" dirty="0"/>
              <a:t>National Crime Victim Bar Association</a:t>
            </a:r>
          </a:p>
          <a:p>
            <a:pPr algn="ctr"/>
            <a:r>
              <a:rPr lang="en-US" dirty="0"/>
              <a:t>December 6, 2019</a:t>
            </a:r>
          </a:p>
        </p:txBody>
      </p:sp>
    </p:spTree>
    <p:extLst>
      <p:ext uri="{BB962C8B-B14F-4D97-AF65-F5344CB8AC3E}">
        <p14:creationId xmlns:p14="http://schemas.microsoft.com/office/powerpoint/2010/main" val="12369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000" b="1" dirty="0"/>
              <a:t>Isn’t that unethical?</a:t>
            </a:r>
            <a:endParaRPr lang="en-US" sz="4400" dirty="0"/>
          </a:p>
        </p:txBody>
      </p:sp>
      <p:sp>
        <p:nvSpPr>
          <p:cNvPr id="3" name="Content Placeholder 2"/>
          <p:cNvSpPr>
            <a:spLocks noGrp="1"/>
          </p:cNvSpPr>
          <p:nvPr>
            <p:ph idx="1"/>
          </p:nvPr>
        </p:nvSpPr>
        <p:spPr/>
        <p:txBody>
          <a:bodyPr/>
          <a:lstStyle/>
          <a:p>
            <a:pPr marL="0" marR="0" indent="0">
              <a:lnSpc>
                <a:spcPct val="107000"/>
              </a:lnSpc>
              <a:spcBef>
                <a:spcPts val="0"/>
              </a:spcBef>
              <a:spcAft>
                <a:spcPts val="0"/>
              </a:spcAft>
              <a:buNone/>
            </a:pPr>
            <a:r>
              <a:rPr lang="en-US" sz="2800" b="1" dirty="0">
                <a:ea typeface="Calibri"/>
                <a:cs typeface="Calibri-Bold"/>
              </a:rPr>
              <a:t>A lawyer shall not participate in offering or making:</a:t>
            </a:r>
            <a:endParaRPr lang="en-US" sz="3600" dirty="0">
              <a:ea typeface="Calibri"/>
              <a:cs typeface="Times New Roman"/>
            </a:endParaRPr>
          </a:p>
          <a:p>
            <a:pPr marL="0" marR="0" indent="0">
              <a:lnSpc>
                <a:spcPct val="107000"/>
              </a:lnSpc>
              <a:spcBef>
                <a:spcPts val="0"/>
              </a:spcBef>
              <a:spcAft>
                <a:spcPts val="0"/>
              </a:spcAft>
              <a:buNone/>
            </a:pPr>
            <a:endParaRPr lang="en-US" sz="800" dirty="0">
              <a:ea typeface="Calibri"/>
              <a:cs typeface="Times New Roman"/>
            </a:endParaRPr>
          </a:p>
          <a:p>
            <a:pPr marL="0" marR="0" indent="0">
              <a:lnSpc>
                <a:spcPct val="107000"/>
              </a:lnSpc>
              <a:spcBef>
                <a:spcPts val="0"/>
              </a:spcBef>
              <a:spcAft>
                <a:spcPts val="0"/>
              </a:spcAft>
              <a:buNone/>
            </a:pPr>
            <a:r>
              <a:rPr lang="en-US" sz="2800" b="1" dirty="0">
                <a:ea typeface="Calibri"/>
                <a:cs typeface="Calibri-Bold"/>
              </a:rPr>
              <a:t>*	*	*</a:t>
            </a:r>
            <a:endParaRPr lang="en-US" sz="3600" dirty="0">
              <a:ea typeface="Calibri"/>
              <a:cs typeface="Times New Roman"/>
            </a:endParaRPr>
          </a:p>
          <a:p>
            <a:pPr marL="0" marR="0" indent="0">
              <a:lnSpc>
                <a:spcPct val="107000"/>
              </a:lnSpc>
              <a:spcBef>
                <a:spcPts val="0"/>
              </a:spcBef>
              <a:spcAft>
                <a:spcPts val="0"/>
              </a:spcAft>
              <a:buNone/>
            </a:pPr>
            <a:r>
              <a:rPr lang="en-US" sz="2800" b="1" dirty="0">
                <a:ea typeface="Calibri"/>
                <a:cs typeface="Calibri-Bold"/>
              </a:rPr>
              <a:t>	(b) an agreement in which a restriction on the lawyer's right to practice is part of the settlement of a client controversy.</a:t>
            </a:r>
          </a:p>
          <a:p>
            <a:pPr marL="0" marR="0" indent="0">
              <a:lnSpc>
                <a:spcPct val="107000"/>
              </a:lnSpc>
              <a:spcBef>
                <a:spcPts val="0"/>
              </a:spcBef>
              <a:spcAft>
                <a:spcPts val="0"/>
              </a:spcAft>
              <a:buNone/>
            </a:pPr>
            <a:endParaRPr lang="en-US" sz="2800" b="1" dirty="0"/>
          </a:p>
          <a:p>
            <a:pPr marL="0" marR="0" indent="0">
              <a:lnSpc>
                <a:spcPct val="107000"/>
              </a:lnSpc>
              <a:spcBef>
                <a:spcPts val="0"/>
              </a:spcBef>
              <a:spcAft>
                <a:spcPts val="0"/>
              </a:spcAft>
              <a:buNone/>
            </a:pPr>
            <a:r>
              <a:rPr lang="en-US" sz="2800" b="1" dirty="0"/>
              <a:t>RPC 6(b)</a:t>
            </a:r>
            <a:endParaRPr lang="en-US" dirty="0"/>
          </a:p>
        </p:txBody>
      </p:sp>
    </p:spTree>
    <p:extLst>
      <p:ext uri="{BB962C8B-B14F-4D97-AF65-F5344CB8AC3E}">
        <p14:creationId xmlns:p14="http://schemas.microsoft.com/office/powerpoint/2010/main" val="379095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000" b="1" dirty="0"/>
              <a:t>Isn’t that unethical?</a:t>
            </a:r>
            <a:endParaRPr lang="en-US" sz="4400" dirty="0"/>
          </a:p>
        </p:txBody>
      </p:sp>
      <p:sp>
        <p:nvSpPr>
          <p:cNvPr id="3" name="Content Placeholder 2"/>
          <p:cNvSpPr>
            <a:spLocks noGrp="1"/>
          </p:cNvSpPr>
          <p:nvPr>
            <p:ph idx="1"/>
          </p:nvPr>
        </p:nvSpPr>
        <p:spPr/>
        <p:txBody>
          <a:bodyPr>
            <a:normAutofit fontScale="92500" lnSpcReduction="10000"/>
          </a:bodyPr>
          <a:lstStyle/>
          <a:p>
            <a:pPr marL="0" marR="0" indent="0">
              <a:lnSpc>
                <a:spcPct val="107000"/>
              </a:lnSpc>
              <a:spcBef>
                <a:spcPts val="0"/>
              </a:spcBef>
              <a:spcAft>
                <a:spcPts val="0"/>
              </a:spcAft>
              <a:buNone/>
            </a:pPr>
            <a:r>
              <a:rPr lang="en-US" sz="2800" b="1" dirty="0">
                <a:ea typeface="Calibri"/>
                <a:cs typeface="Calibri-Bold"/>
              </a:rPr>
              <a:t>A lawyer shall not:</a:t>
            </a:r>
            <a:endParaRPr lang="en-US" sz="3600" dirty="0">
              <a:ea typeface="Calibri"/>
              <a:cs typeface="Times New Roman"/>
            </a:endParaRPr>
          </a:p>
          <a:p>
            <a:pPr marL="0" marR="0" indent="0">
              <a:lnSpc>
                <a:spcPct val="107000"/>
              </a:lnSpc>
              <a:spcBef>
                <a:spcPts val="0"/>
              </a:spcBef>
              <a:spcAft>
                <a:spcPts val="0"/>
              </a:spcAft>
              <a:buNone/>
            </a:pPr>
            <a:endParaRPr lang="en-US" sz="800" dirty="0">
              <a:ea typeface="Calibri"/>
              <a:cs typeface="Times New Roman"/>
            </a:endParaRPr>
          </a:p>
          <a:p>
            <a:pPr marL="0" marR="0" indent="0">
              <a:lnSpc>
                <a:spcPct val="107000"/>
              </a:lnSpc>
              <a:spcBef>
                <a:spcPts val="0"/>
              </a:spcBef>
              <a:spcAft>
                <a:spcPts val="0"/>
              </a:spcAft>
              <a:buNone/>
            </a:pPr>
            <a:endParaRPr lang="en-US" sz="2800" b="1" dirty="0">
              <a:latin typeface="Calibri-Bold"/>
              <a:ea typeface="Calibri"/>
              <a:cs typeface="Calibri-Bold"/>
            </a:endParaRPr>
          </a:p>
          <a:p>
            <a:pPr marL="0" marR="0" indent="0">
              <a:lnSpc>
                <a:spcPct val="107000"/>
              </a:lnSpc>
              <a:spcBef>
                <a:spcPts val="0"/>
              </a:spcBef>
              <a:spcAft>
                <a:spcPts val="0"/>
              </a:spcAft>
              <a:buNone/>
            </a:pPr>
            <a:r>
              <a:rPr lang="en-US" sz="2800" b="1" dirty="0">
                <a:latin typeface="Calibri-Bold"/>
                <a:ea typeface="Calibri"/>
                <a:cs typeface="Calibri-Bold"/>
              </a:rPr>
              <a:t>*	* 	*</a:t>
            </a:r>
            <a:endParaRPr lang="en-US" sz="3600" dirty="0">
              <a:latin typeface="Calibri"/>
              <a:ea typeface="Calibri"/>
              <a:cs typeface="Times New Roman"/>
            </a:endParaRPr>
          </a:p>
          <a:p>
            <a:pPr marL="0" indent="0">
              <a:buNone/>
            </a:pPr>
            <a:r>
              <a:rPr lang="en-US" sz="2800" b="1" dirty="0">
                <a:latin typeface="Calibri-Bold"/>
              </a:rPr>
              <a:t>	</a:t>
            </a:r>
            <a:r>
              <a:rPr lang="en-US" sz="2800" b="1" dirty="0"/>
              <a:t>(a) unlawfully obstruct another party' s access to evidence or unlawfully alter, destroy or conceal a document or other material having potential evidentiary value. A lawyer shall not counsel or assist another person to do any such act</a:t>
            </a:r>
            <a:r>
              <a:rPr lang="en-US" sz="2800" dirty="0"/>
              <a:t>[.]</a:t>
            </a:r>
            <a:endParaRPr lang="en-US" sz="2800" b="1" dirty="0"/>
          </a:p>
          <a:p>
            <a:pPr marL="0" indent="0">
              <a:buNone/>
            </a:pPr>
            <a:endParaRPr lang="en-US" sz="2800" b="1" dirty="0"/>
          </a:p>
          <a:p>
            <a:pPr marL="0" indent="0">
              <a:buNone/>
            </a:pPr>
            <a:r>
              <a:rPr lang="en-US" sz="2800" b="1" dirty="0"/>
              <a:t>RPC 3.4(a).</a:t>
            </a:r>
            <a:endParaRPr lang="en-US" dirty="0"/>
          </a:p>
        </p:txBody>
      </p:sp>
    </p:spTree>
    <p:extLst>
      <p:ext uri="{BB962C8B-B14F-4D97-AF65-F5344CB8AC3E}">
        <p14:creationId xmlns:p14="http://schemas.microsoft.com/office/powerpoint/2010/main" val="288620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000" b="1" dirty="0"/>
              <a:t>Isn’t that unethical?</a:t>
            </a:r>
            <a:endParaRPr lang="en-US" sz="4400" dirty="0"/>
          </a:p>
        </p:txBody>
      </p:sp>
      <p:sp>
        <p:nvSpPr>
          <p:cNvPr id="3" name="Content Placeholder 2"/>
          <p:cNvSpPr>
            <a:spLocks noGrp="1"/>
          </p:cNvSpPr>
          <p:nvPr>
            <p:ph idx="1"/>
          </p:nvPr>
        </p:nvSpPr>
        <p:spPr/>
        <p:txBody>
          <a:bodyPr>
            <a:normAutofit fontScale="77500" lnSpcReduction="20000"/>
          </a:bodyPr>
          <a:lstStyle/>
          <a:p>
            <a:pPr marL="0" marR="0" indent="0">
              <a:lnSpc>
                <a:spcPct val="107000"/>
              </a:lnSpc>
              <a:spcBef>
                <a:spcPts val="0"/>
              </a:spcBef>
              <a:spcAft>
                <a:spcPts val="0"/>
              </a:spcAft>
              <a:buNone/>
            </a:pPr>
            <a:r>
              <a:rPr lang="en-US" sz="2800" b="1" dirty="0">
                <a:ea typeface="Calibri"/>
                <a:cs typeface="Calibri-Bold"/>
              </a:rPr>
              <a:t>A lawyer shall not:</a:t>
            </a:r>
            <a:endParaRPr lang="en-US" sz="3600" dirty="0">
              <a:ea typeface="Calibri"/>
              <a:cs typeface="Times New Roman"/>
            </a:endParaRPr>
          </a:p>
          <a:p>
            <a:pPr marL="0" marR="0" indent="0">
              <a:lnSpc>
                <a:spcPct val="107000"/>
              </a:lnSpc>
              <a:spcBef>
                <a:spcPts val="0"/>
              </a:spcBef>
              <a:spcAft>
                <a:spcPts val="0"/>
              </a:spcAft>
              <a:buNone/>
            </a:pPr>
            <a:endParaRPr lang="en-US" sz="800" dirty="0">
              <a:ea typeface="Calibri"/>
              <a:cs typeface="Times New Roman"/>
            </a:endParaRPr>
          </a:p>
          <a:p>
            <a:pPr marL="0" marR="0" indent="0">
              <a:lnSpc>
                <a:spcPct val="107000"/>
              </a:lnSpc>
              <a:spcBef>
                <a:spcPts val="0"/>
              </a:spcBef>
              <a:spcAft>
                <a:spcPts val="0"/>
              </a:spcAft>
              <a:buNone/>
            </a:pPr>
            <a:r>
              <a:rPr lang="en-US" sz="2800" b="1" dirty="0">
                <a:latin typeface="Calibri-Bold"/>
                <a:ea typeface="Calibri"/>
                <a:cs typeface="Calibri-Bold"/>
              </a:rPr>
              <a:t>*	* 	*</a:t>
            </a:r>
            <a:endParaRPr lang="en-US" sz="3600" dirty="0">
              <a:latin typeface="Calibri"/>
              <a:ea typeface="Calibri"/>
              <a:cs typeface="Times New Roman"/>
            </a:endParaRPr>
          </a:p>
          <a:p>
            <a:pPr marL="0" indent="0">
              <a:buNone/>
            </a:pPr>
            <a:r>
              <a:rPr lang="en-US" sz="2800" b="1" dirty="0"/>
              <a:t>	(f) request a person other than a client to refrain from voluntarily giving relevant information to another party unless:</a:t>
            </a:r>
          </a:p>
          <a:p>
            <a:pPr marL="0" indent="0">
              <a:buNone/>
            </a:pPr>
            <a:endParaRPr lang="en-US" sz="2800" b="1" dirty="0"/>
          </a:p>
          <a:p>
            <a:pPr marL="365760" lvl="1" indent="0">
              <a:buNone/>
            </a:pPr>
            <a:r>
              <a:rPr lang="en-US" sz="2600" b="1" dirty="0"/>
              <a:t>(1) the person is a relative or an employee or other agent of a client; and</a:t>
            </a:r>
          </a:p>
          <a:p>
            <a:pPr marL="365760" lvl="1" indent="0">
              <a:buNone/>
            </a:pPr>
            <a:endParaRPr lang="en-US" sz="2600" b="1" dirty="0"/>
          </a:p>
          <a:p>
            <a:pPr marL="365760" lvl="1" indent="0">
              <a:buNone/>
            </a:pPr>
            <a:r>
              <a:rPr lang="en-US" sz="2600" b="1" dirty="0"/>
              <a:t>(2) the lawyer reasonably believes that the person's interests will not be adversely affected by refraining from giving such information.</a:t>
            </a:r>
          </a:p>
          <a:p>
            <a:pPr marL="0" indent="0">
              <a:buNone/>
            </a:pPr>
            <a:endParaRPr lang="en-US" sz="2800" b="1" dirty="0"/>
          </a:p>
          <a:p>
            <a:pPr marL="0" indent="0">
              <a:buNone/>
            </a:pPr>
            <a:r>
              <a:rPr lang="en-US" sz="2800" b="1" dirty="0"/>
              <a:t>RPC 3.4(f).</a:t>
            </a:r>
            <a:endParaRPr lang="en-US" dirty="0"/>
          </a:p>
        </p:txBody>
      </p:sp>
    </p:spTree>
    <p:extLst>
      <p:ext uri="{BB962C8B-B14F-4D97-AF65-F5344CB8AC3E}">
        <p14:creationId xmlns:p14="http://schemas.microsoft.com/office/powerpoint/2010/main" val="393374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marL="0" indent="0" algn="ctr"/>
            <a:r>
              <a:rPr lang="en-US" sz="4000" b="1" dirty="0"/>
              <a:t>Aren’t there tax consequences?</a:t>
            </a:r>
            <a:endParaRPr lang="en-US" sz="3800" dirty="0"/>
          </a:p>
        </p:txBody>
      </p:sp>
      <p:sp>
        <p:nvSpPr>
          <p:cNvPr id="3" name="Content Placeholder 2"/>
          <p:cNvSpPr>
            <a:spLocks noGrp="1"/>
          </p:cNvSpPr>
          <p:nvPr>
            <p:ph idx="1"/>
          </p:nvPr>
        </p:nvSpPr>
        <p:spPr>
          <a:xfrm>
            <a:off x="457200" y="1935480"/>
            <a:ext cx="8229600" cy="5074920"/>
          </a:xfrm>
        </p:spPr>
        <p:txBody>
          <a:bodyPr>
            <a:normAutofit/>
          </a:bodyPr>
          <a:lstStyle/>
          <a:p>
            <a:pPr marL="0" indent="0">
              <a:buNone/>
            </a:pPr>
            <a:endParaRPr lang="en-US" sz="2800" dirty="0"/>
          </a:p>
          <a:p>
            <a:pPr marL="0" indent="0">
              <a:buNone/>
            </a:pPr>
            <a:endParaRPr lang="en-US" sz="2800" dirty="0"/>
          </a:p>
          <a:p>
            <a:pPr marL="0" indent="0">
              <a:buNone/>
            </a:pPr>
            <a:r>
              <a:rPr lang="en-US" sz="2800" dirty="0"/>
              <a:t>			</a:t>
            </a:r>
          </a:p>
        </p:txBody>
      </p:sp>
      <p:sp>
        <p:nvSpPr>
          <p:cNvPr id="6" name="Rectangle 5"/>
          <p:cNvSpPr/>
          <p:nvPr/>
        </p:nvSpPr>
        <p:spPr>
          <a:xfrm>
            <a:off x="762000" y="1970649"/>
            <a:ext cx="7772400" cy="4647426"/>
          </a:xfrm>
          <a:prstGeom prst="rect">
            <a:avLst/>
          </a:prstGeom>
        </p:spPr>
        <p:txBody>
          <a:bodyPr wrap="square">
            <a:spAutoFit/>
          </a:bodyPr>
          <a:lstStyle/>
          <a:p>
            <a:r>
              <a:rPr lang="en-US" sz="3200" b="1" i="1" dirty="0"/>
              <a:t>“It is further understood that part of the consideration for this Agreement and Release includes an agreement that Rodman and Amos shall not at any time from the date of this Agreement and Release forward disparage or defame each other</a:t>
            </a:r>
            <a:r>
              <a:rPr lang="en-US" sz="3200" dirty="0"/>
              <a:t>.”</a:t>
            </a:r>
          </a:p>
          <a:p>
            <a:endParaRPr lang="en-US" sz="2400" dirty="0"/>
          </a:p>
          <a:p>
            <a:r>
              <a:rPr lang="en-US" sz="2400" b="1" i="1" dirty="0"/>
              <a:t>Amos v. Commissioner of Internal Revenue</a:t>
            </a:r>
            <a:r>
              <a:rPr lang="en-US" sz="2400" b="1" dirty="0"/>
              <a:t>, 2003 TC Memo 329, 15 (U.S. Tax Court 2003)</a:t>
            </a:r>
            <a:endParaRPr lang="en-US" sz="2400" dirty="0"/>
          </a:p>
        </p:txBody>
      </p:sp>
    </p:spTree>
    <p:extLst>
      <p:ext uri="{BB962C8B-B14F-4D97-AF65-F5344CB8AC3E}">
        <p14:creationId xmlns:p14="http://schemas.microsoft.com/office/powerpoint/2010/main" val="265000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marL="0" indent="0" algn="ctr"/>
            <a:r>
              <a:rPr lang="en-US" sz="4000" b="1" dirty="0"/>
              <a:t>Aren’t there tax consequences?</a:t>
            </a:r>
            <a:endParaRPr lang="en-US" sz="3800" dirty="0"/>
          </a:p>
        </p:txBody>
      </p:sp>
      <p:sp>
        <p:nvSpPr>
          <p:cNvPr id="3" name="Content Placeholder 2"/>
          <p:cNvSpPr>
            <a:spLocks noGrp="1"/>
          </p:cNvSpPr>
          <p:nvPr>
            <p:ph idx="1"/>
          </p:nvPr>
        </p:nvSpPr>
        <p:spPr/>
        <p:txBody>
          <a:bodyPr>
            <a:normAutofit/>
          </a:bodyPr>
          <a:lstStyle/>
          <a:p>
            <a:pPr marL="0" indent="0">
              <a:buNone/>
            </a:pPr>
            <a:r>
              <a:rPr lang="en-US" sz="2400" b="1" dirty="0"/>
              <a:t>IRS Found that $80K of $200K settlement was taxable because it was for Amos’s agreement not to:</a:t>
            </a:r>
          </a:p>
          <a:p>
            <a:pPr marL="0" indent="0">
              <a:buNone/>
            </a:pPr>
            <a:endParaRPr lang="en-US" sz="2400" b="1" dirty="0"/>
          </a:p>
          <a:p>
            <a:pPr marL="365760" lvl="1" indent="0">
              <a:buNone/>
            </a:pPr>
            <a:r>
              <a:rPr lang="en-US" sz="2200" b="1" dirty="0"/>
              <a:t>(1) defame Mr. Rodman, </a:t>
            </a:r>
          </a:p>
          <a:p>
            <a:pPr marL="365760" lvl="1" indent="0">
              <a:buNone/>
            </a:pPr>
            <a:r>
              <a:rPr lang="en-US" sz="2200" b="1" dirty="0"/>
              <a:t>(2) disclose the existence or the terms of the settlement agreement, </a:t>
            </a:r>
          </a:p>
          <a:p>
            <a:pPr marL="365760" lvl="1" indent="0">
              <a:buNone/>
            </a:pPr>
            <a:r>
              <a:rPr lang="en-US" sz="2200" b="1" dirty="0"/>
              <a:t>(3) publicize facts relating to the incident, or </a:t>
            </a:r>
          </a:p>
          <a:p>
            <a:pPr marL="365760" lvl="1" indent="0">
              <a:buNone/>
            </a:pPr>
            <a:r>
              <a:rPr lang="en-US" sz="2200" b="1" dirty="0"/>
              <a:t>(4) assist in any criminal prosecution against Mr. Rodman with respect to the incident[.]” </a:t>
            </a:r>
            <a:r>
              <a:rPr lang="en-US" b="1" dirty="0"/>
              <a:t>	</a:t>
            </a:r>
            <a:r>
              <a:rPr lang="en-US" dirty="0"/>
              <a:t>	</a:t>
            </a:r>
          </a:p>
        </p:txBody>
      </p:sp>
    </p:spTree>
    <p:extLst>
      <p:ext uri="{BB962C8B-B14F-4D97-AF65-F5344CB8AC3E}">
        <p14:creationId xmlns:p14="http://schemas.microsoft.com/office/powerpoint/2010/main" val="108830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marL="0" indent="0" algn="ctr"/>
            <a:r>
              <a:rPr lang="en-US" sz="4000" b="1" dirty="0"/>
              <a:t>Doesn’t it violate public policy?</a:t>
            </a:r>
            <a:endParaRPr lang="en-US" sz="4000" dirty="0"/>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endParaRPr lang="en-US" sz="1400" dirty="0"/>
          </a:p>
          <a:p>
            <a:pPr marL="0" indent="0">
              <a:buNone/>
            </a:pPr>
            <a:endParaRPr lang="en-US" dirty="0"/>
          </a:p>
        </p:txBody>
      </p:sp>
      <p:sp>
        <p:nvSpPr>
          <p:cNvPr id="4" name="Rectangle 3"/>
          <p:cNvSpPr/>
          <p:nvPr/>
        </p:nvSpPr>
        <p:spPr>
          <a:xfrm>
            <a:off x="838200" y="1720840"/>
            <a:ext cx="7543800" cy="4955203"/>
          </a:xfrm>
          <a:prstGeom prst="rect">
            <a:avLst/>
          </a:prstGeom>
        </p:spPr>
        <p:txBody>
          <a:bodyPr wrap="square">
            <a:spAutoFit/>
          </a:bodyPr>
          <a:lstStyle/>
          <a:p>
            <a:r>
              <a:rPr lang="en-US" sz="2400" b="1" dirty="0"/>
              <a:t>	“Confidentiality prevents the public from knowing about systemic wrongful conduct.  It can also prevent regulators and government agencies from performing their duty to enforce the law and protect the public.  The purpose of the court is to evenly administer justice to all so that all are protected by the law.  When violations are hidden by confidentiality, the legal system itself is thwarted from fulfilling one of its fundamental purposes:  to protect the citizenry from wrongful conduct.”</a:t>
            </a:r>
          </a:p>
          <a:p>
            <a:endParaRPr lang="en-US" sz="2400" b="1" dirty="0"/>
          </a:p>
          <a:p>
            <a:r>
              <a:rPr lang="en-US" sz="1400" dirty="0" err="1"/>
              <a:t>Burdge</a:t>
            </a:r>
            <a:r>
              <a:rPr lang="en-US" sz="1400" dirty="0"/>
              <a:t>, Ronald L. “Bad for Clients, Bad for Lawyers, Bad for Justice.” </a:t>
            </a:r>
            <a:r>
              <a:rPr lang="en-US" sz="1400" i="1" dirty="0" err="1"/>
              <a:t>GPSolo</a:t>
            </a:r>
            <a:r>
              <a:rPr lang="en-US" sz="1400" dirty="0"/>
              <a:t>, vol. 29, no. 6, 2012, pp. 25–27. </a:t>
            </a:r>
            <a:r>
              <a:rPr lang="en-US" sz="1400" i="1" dirty="0"/>
              <a:t>JSTOR</a:t>
            </a:r>
            <a:r>
              <a:rPr lang="en-US" sz="1400" dirty="0"/>
              <a:t>, www.jstor.org/stable/23631211.</a:t>
            </a:r>
          </a:p>
        </p:txBody>
      </p:sp>
    </p:spTree>
    <p:extLst>
      <p:ext uri="{BB962C8B-B14F-4D97-AF65-F5344CB8AC3E}">
        <p14:creationId xmlns:p14="http://schemas.microsoft.com/office/powerpoint/2010/main" val="26500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marL="0" indent="0" algn="ctr"/>
            <a:r>
              <a:rPr lang="en-US" sz="4000" b="1" dirty="0"/>
              <a:t>Are there any “pros,” or just “cons”?</a:t>
            </a:r>
            <a:endParaRPr lang="en-US" sz="4000" dirty="0"/>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r>
              <a:rPr lang="en-US" dirty="0"/>
              <a:t>It depends . . .</a:t>
            </a:r>
          </a:p>
          <a:p>
            <a:pPr marL="0" indent="0">
              <a:buNone/>
            </a:pPr>
            <a:endParaRPr lang="en-US" sz="1200" dirty="0"/>
          </a:p>
          <a:p>
            <a:pPr>
              <a:spcAft>
                <a:spcPts val="600"/>
              </a:spcAft>
            </a:pPr>
            <a:r>
              <a:rPr lang="en-US" dirty="0"/>
              <a:t>“Gag” orders that prevent a victim from discussing the underlying facts are rarely appropriate. . . or healthy.</a:t>
            </a:r>
          </a:p>
          <a:p>
            <a:pPr>
              <a:spcAft>
                <a:spcPts val="600"/>
              </a:spcAft>
            </a:pPr>
            <a:r>
              <a:rPr lang="en-US" dirty="0"/>
              <a:t>Non-disparagement clauses?  Are they mutual?</a:t>
            </a:r>
          </a:p>
          <a:p>
            <a:pPr>
              <a:spcAft>
                <a:spcPts val="600"/>
              </a:spcAft>
            </a:pPr>
            <a:r>
              <a:rPr lang="en-US" dirty="0"/>
              <a:t>Confidentiality of settlement terms?</a:t>
            </a:r>
          </a:p>
          <a:p>
            <a:pPr>
              <a:spcAft>
                <a:spcPts val="600"/>
              </a:spcAft>
            </a:pPr>
            <a:r>
              <a:rPr lang="en-US" dirty="0"/>
              <a:t>Confidentiality of settlement amount?</a:t>
            </a:r>
          </a:p>
          <a:p>
            <a:pPr>
              <a:spcAft>
                <a:spcPts val="600"/>
              </a:spcAft>
            </a:pPr>
            <a:r>
              <a:rPr lang="en-US" dirty="0"/>
              <a:t>Purported third party restrictions?</a:t>
            </a:r>
          </a:p>
          <a:p>
            <a:pPr>
              <a:spcAft>
                <a:spcPts val="600"/>
              </a:spcAft>
            </a:pPr>
            <a:r>
              <a:rPr lang="en-US" dirty="0"/>
              <a:t>Enforcement mechanism?</a:t>
            </a:r>
          </a:p>
          <a:p>
            <a:pPr marL="0" indent="0">
              <a:buNone/>
            </a:pPr>
            <a:endParaRPr lang="en-US" dirty="0"/>
          </a:p>
        </p:txBody>
      </p:sp>
      <p:sp>
        <p:nvSpPr>
          <p:cNvPr id="4" name="Rectangle 3"/>
          <p:cNvSpPr/>
          <p:nvPr/>
        </p:nvSpPr>
        <p:spPr>
          <a:xfrm>
            <a:off x="1066800" y="1720840"/>
            <a:ext cx="7315200" cy="461665"/>
          </a:xfrm>
          <a:prstGeom prst="rect">
            <a:avLst/>
          </a:prstGeom>
        </p:spPr>
        <p:txBody>
          <a:bodyPr wrap="square">
            <a:spAutoFit/>
          </a:bodyPr>
          <a:lstStyle/>
          <a:p>
            <a:r>
              <a:rPr lang="en-US" sz="2400" b="1" dirty="0"/>
              <a:t>	</a:t>
            </a:r>
            <a:endParaRPr lang="en-US" sz="1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4400"/>
            <a:ext cx="2565399" cy="195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13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591312"/>
          </a:xfrm>
        </p:spPr>
        <p:txBody>
          <a:bodyPr>
            <a:normAutofit fontScale="90000"/>
          </a:bodyPr>
          <a:lstStyle/>
          <a:p>
            <a:pPr marL="0" indent="0" algn="ctr"/>
            <a:r>
              <a:rPr lang="en-US" sz="4000" b="1" dirty="0"/>
              <a:t>Are there any “pros,” or just “cons”?</a:t>
            </a:r>
            <a:endParaRPr lang="en-US" sz="4000" dirty="0"/>
          </a:p>
        </p:txBody>
      </p:sp>
      <p:sp>
        <p:nvSpPr>
          <p:cNvPr id="3" name="Content Placeholder 2"/>
          <p:cNvSpPr>
            <a:spLocks noGrp="1"/>
          </p:cNvSpPr>
          <p:nvPr>
            <p:ph idx="1"/>
          </p:nvPr>
        </p:nvSpPr>
        <p:spPr>
          <a:xfrm>
            <a:off x="457200" y="1676400"/>
            <a:ext cx="8229600" cy="4648200"/>
          </a:xfrm>
        </p:spPr>
        <p:txBody>
          <a:bodyPr>
            <a:normAutofit fontScale="77500" lnSpcReduction="20000"/>
          </a:bodyPr>
          <a:lstStyle/>
          <a:p>
            <a:pPr marL="0" indent="0">
              <a:buNone/>
            </a:pPr>
            <a:r>
              <a:rPr lang="en-US" sz="3200" dirty="0"/>
              <a:t>(1)  Protection from shame, embarrassment, and </a:t>
            </a:r>
          </a:p>
          <a:p>
            <a:pPr marL="0" indent="0">
              <a:buNone/>
            </a:pPr>
            <a:r>
              <a:rPr lang="en-US" sz="3200" dirty="0"/>
              <a:t>      damage to reputation of having facts of the case </a:t>
            </a:r>
          </a:p>
          <a:p>
            <a:pPr marL="0" indent="0">
              <a:buNone/>
            </a:pPr>
            <a:r>
              <a:rPr lang="en-US" sz="3200" dirty="0"/>
              <a:t>      become public, especially if pre-filing or pre-publicity.</a:t>
            </a:r>
          </a:p>
          <a:p>
            <a:pPr marL="0" indent="0">
              <a:buNone/>
            </a:pPr>
            <a:endParaRPr lang="en-US" sz="1400" dirty="0"/>
          </a:p>
          <a:p>
            <a:pPr marL="0" indent="0">
              <a:buNone/>
            </a:pPr>
            <a:r>
              <a:rPr lang="en-US" sz="3200" dirty="0"/>
              <a:t>(2)  In employment context, protects victim from having </a:t>
            </a:r>
          </a:p>
          <a:p>
            <a:pPr marL="0" indent="0">
              <a:buNone/>
            </a:pPr>
            <a:r>
              <a:rPr lang="en-US" sz="3200" dirty="0"/>
              <a:t>       potential employers avoid hiring due to suit against </a:t>
            </a:r>
          </a:p>
          <a:p>
            <a:pPr marL="0" indent="0">
              <a:buNone/>
            </a:pPr>
            <a:r>
              <a:rPr lang="en-US" sz="3200" dirty="0"/>
              <a:t>       prior employer.</a:t>
            </a:r>
          </a:p>
          <a:p>
            <a:pPr marL="0" indent="0">
              <a:buNone/>
            </a:pPr>
            <a:endParaRPr lang="en-US" sz="1400" dirty="0"/>
          </a:p>
          <a:p>
            <a:pPr marL="0" indent="0">
              <a:buNone/>
            </a:pPr>
            <a:r>
              <a:rPr lang="en-US" sz="3200" dirty="0"/>
              <a:t>(3)  Facilitates settlement, often early in the case, thus </a:t>
            </a:r>
          </a:p>
          <a:p>
            <a:pPr marL="0" indent="0">
              <a:buNone/>
            </a:pPr>
            <a:r>
              <a:rPr lang="en-US" sz="3200" dirty="0"/>
              <a:t>       limiting painful, invasive discovery and reducing costs.</a:t>
            </a:r>
          </a:p>
          <a:p>
            <a:pPr marL="0" indent="0">
              <a:buNone/>
            </a:pPr>
            <a:endParaRPr lang="en-US" sz="1400" dirty="0"/>
          </a:p>
          <a:p>
            <a:pPr marL="0" indent="0">
              <a:buNone/>
            </a:pPr>
            <a:r>
              <a:rPr lang="en-US" sz="3200" dirty="0"/>
              <a:t>(4)  Protection from greedy family members and “new      </a:t>
            </a:r>
          </a:p>
          <a:p>
            <a:pPr marL="0" indent="0">
              <a:buNone/>
            </a:pPr>
            <a:r>
              <a:rPr lang="en-US" sz="3200" dirty="0"/>
              <a:t>       best friends.”</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72736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marL="0" indent="0" algn="ctr"/>
            <a:r>
              <a:rPr lang="en-US" sz="4000" b="1" dirty="0"/>
              <a:t>Enforcement Mechanisms</a:t>
            </a:r>
            <a:endParaRPr lang="en-US" sz="4000" dirty="0"/>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endParaRPr lang="en-US" sz="1200" dirty="0"/>
          </a:p>
          <a:p>
            <a:pPr>
              <a:spcAft>
                <a:spcPts val="600"/>
              </a:spcAft>
            </a:pPr>
            <a:r>
              <a:rPr lang="en-US" dirty="0"/>
              <a:t>Liquidated damages (= specific consideration for confidentiality?)</a:t>
            </a:r>
          </a:p>
          <a:p>
            <a:pPr>
              <a:spcAft>
                <a:spcPts val="600"/>
              </a:spcAft>
            </a:pPr>
            <a:r>
              <a:rPr lang="en-US" dirty="0"/>
              <a:t>Contract damages</a:t>
            </a:r>
          </a:p>
          <a:p>
            <a:pPr>
              <a:spcAft>
                <a:spcPts val="600"/>
              </a:spcAft>
            </a:pPr>
            <a:r>
              <a:rPr lang="en-US" dirty="0"/>
              <a:t>Binding arbitration / czar clause</a:t>
            </a:r>
          </a:p>
          <a:p>
            <a:pPr>
              <a:spcAft>
                <a:spcPts val="600"/>
              </a:spcAft>
            </a:pPr>
            <a:r>
              <a:rPr lang="en-US" dirty="0"/>
              <a:t>Disgorgement of consideration</a:t>
            </a:r>
          </a:p>
          <a:p>
            <a:pPr marL="0" indent="0">
              <a:spcAft>
                <a:spcPts val="600"/>
              </a:spcAft>
              <a:buNone/>
            </a:pPr>
            <a:endParaRPr lang="en-US" dirty="0"/>
          </a:p>
          <a:p>
            <a:pPr>
              <a:spcAft>
                <a:spcPts val="600"/>
              </a:spcAft>
            </a:pPr>
            <a:endParaRPr lang="en-US" dirty="0"/>
          </a:p>
          <a:p>
            <a:pPr marL="0" indent="0">
              <a:buNone/>
            </a:pPr>
            <a:endParaRPr lang="en-US" dirty="0"/>
          </a:p>
        </p:txBody>
      </p:sp>
      <p:sp>
        <p:nvSpPr>
          <p:cNvPr id="4" name="Rectangle 3"/>
          <p:cNvSpPr/>
          <p:nvPr/>
        </p:nvSpPr>
        <p:spPr>
          <a:xfrm>
            <a:off x="1066800" y="1720840"/>
            <a:ext cx="7315200" cy="461665"/>
          </a:xfrm>
          <a:prstGeom prst="rect">
            <a:avLst/>
          </a:prstGeom>
        </p:spPr>
        <p:txBody>
          <a:bodyPr wrap="square">
            <a:spAutoFit/>
          </a:bodyPr>
          <a:lstStyle/>
          <a:p>
            <a:r>
              <a:rPr lang="en-US" sz="2400" b="1" dirty="0"/>
              <a:t>	</a:t>
            </a:r>
            <a:endParaRPr lang="en-US" sz="1400" dirty="0"/>
          </a:p>
        </p:txBody>
      </p:sp>
    </p:spTree>
    <p:extLst>
      <p:ext uri="{BB962C8B-B14F-4D97-AF65-F5344CB8AC3E}">
        <p14:creationId xmlns:p14="http://schemas.microsoft.com/office/powerpoint/2010/main" val="420769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marL="0" indent="0" algn="ctr"/>
            <a:r>
              <a:rPr lang="en-US" sz="3600" b="1" dirty="0"/>
              <a:t>Enforcement Mechanisms:  Disgorgement</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endParaRPr lang="en-US" sz="1200" dirty="0"/>
          </a:p>
          <a:p>
            <a:pPr marL="0" indent="0">
              <a:buNone/>
            </a:pPr>
            <a:r>
              <a:rPr lang="en-US" dirty="0"/>
              <a:t>	“13.  Confidentiality ... [T]he plaintiff shall not either directly or indirectly, disclose, discuss or communicate to any entity or person, except his attorneys or other professional advisors or spouse any information whatsoever regarding </a:t>
            </a:r>
            <a:r>
              <a:rPr lang="en-US" i="1" dirty="0"/>
              <a:t>the existence</a:t>
            </a:r>
            <a:r>
              <a:rPr lang="en-US" dirty="0"/>
              <a:t> or terms of this Agreement...  A breach ... will result in disgorgement of the Plaintiffs portion of the settlement Payments.”</a:t>
            </a:r>
          </a:p>
          <a:p>
            <a:pPr marL="0" indent="0">
              <a:buNone/>
            </a:pPr>
            <a:endParaRPr lang="en-US" dirty="0"/>
          </a:p>
          <a:p>
            <a:pPr marL="0" indent="0">
              <a:buNone/>
            </a:pPr>
            <a:r>
              <a:rPr lang="en-US" sz="1900" dirty="0"/>
              <a:t>--- Confidentiality clause at issue in </a:t>
            </a:r>
            <a:r>
              <a:rPr lang="en-US" sz="1900" i="1" dirty="0"/>
              <a:t>Gulliver Schools, Inc.  v. </a:t>
            </a:r>
            <a:r>
              <a:rPr lang="en-US" sz="1900" i="1" dirty="0" err="1"/>
              <a:t>Snay</a:t>
            </a:r>
            <a:r>
              <a:rPr lang="en-US" sz="1900" dirty="0"/>
              <a:t>, </a:t>
            </a:r>
          </a:p>
          <a:p>
            <a:pPr marL="0" indent="0">
              <a:buNone/>
            </a:pPr>
            <a:r>
              <a:rPr lang="en-US" sz="1900" dirty="0"/>
              <a:t>      137 So.3d 1045, 2014 WL 769030 (Fla. Ct. App. 3</a:t>
            </a:r>
            <a:r>
              <a:rPr lang="en-US" sz="1900" baseline="30000" dirty="0"/>
              <a:t>rd</a:t>
            </a:r>
            <a:r>
              <a:rPr lang="en-US" sz="1900" dirty="0"/>
              <a:t> Dist. 2014).</a:t>
            </a:r>
          </a:p>
          <a:p>
            <a:pPr marL="0" indent="0">
              <a:buNone/>
            </a:pPr>
            <a:endParaRPr lang="en-US" dirty="0"/>
          </a:p>
        </p:txBody>
      </p:sp>
      <p:sp>
        <p:nvSpPr>
          <p:cNvPr id="4" name="Rectangle 3"/>
          <p:cNvSpPr/>
          <p:nvPr/>
        </p:nvSpPr>
        <p:spPr>
          <a:xfrm>
            <a:off x="1066800" y="1720840"/>
            <a:ext cx="7315200" cy="461665"/>
          </a:xfrm>
          <a:prstGeom prst="rect">
            <a:avLst/>
          </a:prstGeom>
        </p:spPr>
        <p:txBody>
          <a:bodyPr wrap="square">
            <a:spAutoFit/>
          </a:bodyPr>
          <a:lstStyle/>
          <a:p>
            <a:r>
              <a:rPr lang="en-US" sz="2400" b="1" dirty="0"/>
              <a:t>	</a:t>
            </a:r>
            <a:endParaRPr lang="en-US" sz="1400" dirty="0"/>
          </a:p>
        </p:txBody>
      </p:sp>
    </p:spTree>
    <p:extLst>
      <p:ext uri="{BB962C8B-B14F-4D97-AF65-F5344CB8AC3E}">
        <p14:creationId xmlns:p14="http://schemas.microsoft.com/office/powerpoint/2010/main" val="398798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r>
              <a:rPr lang="en-US" sz="4000" dirty="0"/>
              <a:t>What Do These Men Have in Common?  </a:t>
            </a:r>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r>
              <a:rPr lang="en-US" b="1" dirty="0"/>
              <a:t>                         </a:t>
            </a:r>
          </a:p>
          <a:p>
            <a:pPr marL="0" indent="0">
              <a:buNone/>
            </a:pPr>
            <a:endParaRPr lang="en-US" dirty="0"/>
          </a:p>
        </p:txBody>
      </p:sp>
      <p:pic>
        <p:nvPicPr>
          <p:cNvPr id="5" name="Picture 4" descr="Image result for michael jacks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85" y="1524000"/>
            <a:ext cx="2063115" cy="1524000"/>
          </a:xfrm>
          <a:prstGeom prst="rect">
            <a:avLst/>
          </a:prstGeom>
          <a:noFill/>
          <a:ln>
            <a:noFill/>
          </a:ln>
        </p:spPr>
      </p:pic>
      <p:pic>
        <p:nvPicPr>
          <p:cNvPr id="6" name="Picture 5" descr="Image result for harvey weinstei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352800"/>
            <a:ext cx="2014538" cy="3016250"/>
          </a:xfrm>
          <a:prstGeom prst="rect">
            <a:avLst/>
          </a:prstGeom>
          <a:noFill/>
          <a:ln>
            <a:noFill/>
          </a:ln>
        </p:spPr>
      </p:pic>
      <p:pic>
        <p:nvPicPr>
          <p:cNvPr id="10" name="Picture 9" descr="C:\Users\Admin\AppData\Local\Microsoft\Windows\Temporary Internet Files\Content.MSO\1FF999E9.tmp"/>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00200"/>
            <a:ext cx="2857500" cy="1600200"/>
          </a:xfrm>
          <a:prstGeom prst="rect">
            <a:avLst/>
          </a:prstGeom>
          <a:noFill/>
          <a:ln>
            <a:noFill/>
          </a:ln>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505200"/>
            <a:ext cx="2343839" cy="312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6999" y="1981200"/>
            <a:ext cx="26193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79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055"/>
            <a:ext cx="8229600" cy="667512"/>
          </a:xfrm>
        </p:spPr>
        <p:txBody>
          <a:bodyPr>
            <a:noAutofit/>
          </a:bodyPr>
          <a:lstStyle/>
          <a:p>
            <a:pPr marL="0" indent="0" algn="ctr"/>
            <a:r>
              <a:rPr lang="en-US" sz="3600" b="1" dirty="0"/>
              <a:t>Enforcement Mechanisms:  Disgorgement</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endParaRPr lang="en-US" sz="1200" dirty="0"/>
          </a:p>
          <a:p>
            <a:pPr marL="0" indent="0">
              <a:buNone/>
            </a:pPr>
            <a:endParaRPr lang="en-US" dirty="0"/>
          </a:p>
        </p:txBody>
      </p:sp>
      <p:sp>
        <p:nvSpPr>
          <p:cNvPr id="4" name="Rectangle 3"/>
          <p:cNvSpPr/>
          <p:nvPr/>
        </p:nvSpPr>
        <p:spPr>
          <a:xfrm>
            <a:off x="1066800" y="1720840"/>
            <a:ext cx="7315200" cy="461665"/>
          </a:xfrm>
          <a:prstGeom prst="rect">
            <a:avLst/>
          </a:prstGeom>
        </p:spPr>
        <p:txBody>
          <a:bodyPr wrap="square">
            <a:spAutoFit/>
          </a:bodyPr>
          <a:lstStyle/>
          <a:p>
            <a:r>
              <a:rPr lang="en-US" sz="2400" b="1" dirty="0"/>
              <a:t>	</a:t>
            </a:r>
            <a:endParaRPr lang="en-US" sz="1400" dirty="0"/>
          </a:p>
        </p:txBody>
      </p:sp>
      <p:pic>
        <p:nvPicPr>
          <p:cNvPr id="6" name="Picture 5" descr="A person wearing a hat&#10;&#10;Description automatically generated">
            <a:extLst>
              <a:ext uri="{FF2B5EF4-FFF2-40B4-BE49-F238E27FC236}">
                <a16:creationId xmlns:a16="http://schemas.microsoft.com/office/drawing/2014/main" id="{EEBE07AD-FDD1-4391-9D99-E93DA3BD2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596" y="2196573"/>
            <a:ext cx="2645805" cy="2639191"/>
          </a:xfrm>
          <a:prstGeom prst="rect">
            <a:avLst/>
          </a:prstGeom>
        </p:spPr>
      </p:pic>
      <p:sp>
        <p:nvSpPr>
          <p:cNvPr id="7" name="Rectangle 6">
            <a:extLst>
              <a:ext uri="{FF2B5EF4-FFF2-40B4-BE49-F238E27FC236}">
                <a16:creationId xmlns:a16="http://schemas.microsoft.com/office/drawing/2014/main" id="{397B9F02-CEF4-4CE9-8F73-940F12CB2B74}"/>
              </a:ext>
            </a:extLst>
          </p:cNvPr>
          <p:cNvSpPr/>
          <p:nvPr/>
        </p:nvSpPr>
        <p:spPr>
          <a:xfrm>
            <a:off x="1295400" y="5138339"/>
            <a:ext cx="6858000" cy="1200329"/>
          </a:xfrm>
          <a:prstGeom prst="rect">
            <a:avLst/>
          </a:prstGeom>
        </p:spPr>
        <p:txBody>
          <a:bodyPr wrap="square">
            <a:spAutoFit/>
          </a:bodyPr>
          <a:lstStyle/>
          <a:p>
            <a:r>
              <a:rPr lang="en-US" sz="2400" b="1" dirty="0"/>
              <a:t>“Mama and Papa </a:t>
            </a:r>
            <a:r>
              <a:rPr lang="en-US" sz="2400" b="1" dirty="0" err="1"/>
              <a:t>Snay</a:t>
            </a:r>
            <a:r>
              <a:rPr lang="en-US" sz="2400" b="1" dirty="0"/>
              <a:t> won the case against Gulliver. Gulliver is now officially paying for my vacation to Europe this summer. SUCK IT.”</a:t>
            </a:r>
          </a:p>
        </p:txBody>
      </p:sp>
      <p:pic>
        <p:nvPicPr>
          <p:cNvPr id="9" name="Picture 8" descr="A picture containing drawing&#10;&#10;Description automatically generated">
            <a:extLst>
              <a:ext uri="{FF2B5EF4-FFF2-40B4-BE49-F238E27FC236}">
                <a16:creationId xmlns:a16="http://schemas.microsoft.com/office/drawing/2014/main" id="{2F21F1EF-FEAD-45C3-A497-2993EA3A3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0596" y="1264202"/>
            <a:ext cx="2645804" cy="918303"/>
          </a:xfrm>
          <a:prstGeom prst="rect">
            <a:avLst/>
          </a:prstGeom>
        </p:spPr>
      </p:pic>
    </p:spTree>
    <p:extLst>
      <p:ext uri="{BB962C8B-B14F-4D97-AF65-F5344CB8AC3E}">
        <p14:creationId xmlns:p14="http://schemas.microsoft.com/office/powerpoint/2010/main" val="315708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marL="0" indent="0" algn="ctr"/>
            <a:r>
              <a:rPr lang="en-US" sz="4400" dirty="0"/>
              <a:t>What is the market value of silence?</a:t>
            </a:r>
            <a:endParaRPr lang="en-US" sz="4400" b="1" dirty="0"/>
          </a:p>
        </p:txBody>
      </p:sp>
      <p:sp>
        <p:nvSpPr>
          <p:cNvPr id="3" name="Content Placeholder 2"/>
          <p:cNvSpPr>
            <a:spLocks noGrp="1"/>
          </p:cNvSpPr>
          <p:nvPr>
            <p:ph idx="1"/>
          </p:nvPr>
        </p:nvSpPr>
        <p:spPr>
          <a:xfrm>
            <a:off x="457200" y="1676400"/>
            <a:ext cx="8229600" cy="4648200"/>
          </a:xfrm>
        </p:spPr>
        <p:txBody>
          <a:bodyPr>
            <a:noAutofit/>
          </a:bodyPr>
          <a:lstStyle/>
          <a:p>
            <a:pPr marL="0" indent="0">
              <a:buNone/>
            </a:pPr>
            <a:r>
              <a:rPr lang="en-US" sz="2400" dirty="0"/>
              <a:t>1.  How scandalous is the subject matter of the secret?</a:t>
            </a:r>
          </a:p>
          <a:p>
            <a:pPr marL="0" indent="0">
              <a:buNone/>
            </a:pPr>
            <a:endParaRPr lang="en-US" sz="1000" dirty="0"/>
          </a:p>
          <a:p>
            <a:pPr marL="0" indent="0">
              <a:buNone/>
            </a:pPr>
            <a:r>
              <a:rPr lang="en-US" sz="2400" dirty="0"/>
              <a:t>2.  What harm did the subject matter cause to the victim?</a:t>
            </a:r>
          </a:p>
          <a:p>
            <a:pPr marL="0" indent="0">
              <a:buNone/>
            </a:pPr>
            <a:endParaRPr lang="en-US" sz="1000" dirty="0"/>
          </a:p>
          <a:p>
            <a:pPr marL="0" indent="0">
              <a:buNone/>
            </a:pPr>
            <a:r>
              <a:rPr lang="en-US" sz="2400" dirty="0"/>
              <a:t>3.  What does the perpetrator have to lose if the subject  </a:t>
            </a:r>
          </a:p>
          <a:p>
            <a:pPr marL="0" indent="0">
              <a:buNone/>
            </a:pPr>
            <a:r>
              <a:rPr lang="en-US" sz="2400" dirty="0"/>
              <a:t>     matter is exposed?</a:t>
            </a:r>
          </a:p>
          <a:p>
            <a:pPr marL="0" indent="0">
              <a:buNone/>
            </a:pPr>
            <a:endParaRPr lang="en-US" sz="1000" dirty="0"/>
          </a:p>
          <a:p>
            <a:pPr marL="0" indent="0">
              <a:buNone/>
            </a:pPr>
            <a:r>
              <a:rPr lang="en-US" sz="2400" dirty="0"/>
              <a:t>4. What is the financial ability of the perpetrator (or an </a:t>
            </a:r>
          </a:p>
          <a:p>
            <a:pPr marL="0" indent="0">
              <a:buNone/>
            </a:pPr>
            <a:r>
              <a:rPr lang="en-US" sz="2400" dirty="0"/>
              <a:t>     interested third party) to pay a settlement?</a:t>
            </a:r>
          </a:p>
          <a:p>
            <a:pPr marL="0" indent="0">
              <a:buNone/>
            </a:pPr>
            <a:endParaRPr lang="en-US" sz="1000" dirty="0"/>
          </a:p>
          <a:p>
            <a:pPr marL="0" indent="0">
              <a:buNone/>
            </a:pPr>
            <a:r>
              <a:rPr lang="en-US" sz="2400" dirty="0"/>
              <a:t>5.  Will the perpetrator’s employer or business will also be </a:t>
            </a:r>
          </a:p>
          <a:p>
            <a:pPr marL="0" indent="0">
              <a:buNone/>
            </a:pPr>
            <a:r>
              <a:rPr lang="en-US" sz="2400" dirty="0"/>
              <a:t>      financially harmed if the subject matter comes out?</a:t>
            </a:r>
          </a:p>
        </p:txBody>
      </p:sp>
    </p:spTree>
    <p:extLst>
      <p:ext uri="{BB962C8B-B14F-4D97-AF65-F5344CB8AC3E}">
        <p14:creationId xmlns:p14="http://schemas.microsoft.com/office/powerpoint/2010/main" val="265000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99390"/>
          </a:xfrm>
        </p:spPr>
        <p:txBody>
          <a:bodyPr>
            <a:noAutofit/>
          </a:bodyPr>
          <a:lstStyle/>
          <a:p>
            <a:pPr algn="ctr"/>
            <a:r>
              <a:rPr lang="en-US" sz="3600" b="1" dirty="0"/>
              <a:t>What are the consequences of silence? </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a:t>              	 </a:t>
            </a:r>
            <a:endParaRPr lang="en-US" sz="5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638800" cy="412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17CE5F55-7585-4DB1-BA52-E4571138ED33}"/>
              </a:ext>
            </a:extLst>
          </p:cNvPr>
          <p:cNvSpPr/>
          <p:nvPr/>
        </p:nvSpPr>
        <p:spPr>
          <a:xfrm>
            <a:off x="457200" y="5461037"/>
            <a:ext cx="7315200" cy="646331"/>
          </a:xfrm>
          <a:prstGeom prst="rect">
            <a:avLst/>
          </a:prstGeom>
        </p:spPr>
        <p:txBody>
          <a:bodyPr wrap="square">
            <a:spAutoFit/>
          </a:bodyPr>
          <a:lstStyle/>
          <a:p>
            <a:r>
              <a:rPr lang="en-US" dirty="0"/>
              <a:t>1975	Portland’s new mayor, Neil Goldschmidt, begins having sex 	with a 13 year-old neighbor.  </a:t>
            </a:r>
          </a:p>
        </p:txBody>
      </p:sp>
    </p:spTree>
    <p:extLst>
      <p:ext uri="{BB962C8B-B14F-4D97-AF65-F5344CB8AC3E}">
        <p14:creationId xmlns:p14="http://schemas.microsoft.com/office/powerpoint/2010/main" val="165639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marL="0" indent="0" algn="ctr"/>
            <a:r>
              <a:rPr lang="en-US" sz="4400" dirty="0"/>
              <a:t>Consequences of silence?</a:t>
            </a:r>
            <a:endParaRPr lang="en-US" sz="4400" b="1" dirty="0"/>
          </a:p>
        </p:txBody>
      </p:sp>
      <p:sp>
        <p:nvSpPr>
          <p:cNvPr id="3" name="Content Placeholder 2"/>
          <p:cNvSpPr>
            <a:spLocks noGrp="1"/>
          </p:cNvSpPr>
          <p:nvPr>
            <p:ph idx="1"/>
          </p:nvPr>
        </p:nvSpPr>
        <p:spPr>
          <a:xfrm>
            <a:off x="457200" y="1295400"/>
            <a:ext cx="8229600" cy="5029200"/>
          </a:xfrm>
        </p:spPr>
        <p:txBody>
          <a:bodyPr>
            <a:noAutofit/>
          </a:bodyPr>
          <a:lstStyle/>
          <a:p>
            <a:pPr marL="0" indent="0">
              <a:buNone/>
            </a:pPr>
            <a:r>
              <a:rPr lang="en-US" sz="2400" dirty="0"/>
              <a:t>1977	Goldschmidt’s victim drops out of high school at 15.</a:t>
            </a:r>
          </a:p>
          <a:p>
            <a:pPr marL="0" indent="0">
              <a:buNone/>
            </a:pPr>
            <a:endParaRPr lang="en-US" sz="1800" dirty="0"/>
          </a:p>
          <a:p>
            <a:pPr marL="0" indent="0">
              <a:buNone/>
            </a:pPr>
            <a:r>
              <a:rPr lang="en-US" sz="2400" dirty="0"/>
              <a:t>1979	Goldschmidt is appointed Secretary of Transportation</a:t>
            </a:r>
          </a:p>
          <a:p>
            <a:pPr marL="0" indent="0">
              <a:buNone/>
            </a:pPr>
            <a:r>
              <a:rPr lang="en-US" sz="2400" dirty="0"/>
              <a:t>	by President Carter.</a:t>
            </a:r>
          </a:p>
          <a:p>
            <a:pPr marL="0" indent="0">
              <a:buNone/>
            </a:pPr>
            <a:endParaRPr lang="en-US" sz="1800" dirty="0"/>
          </a:p>
          <a:p>
            <a:pPr marL="0" indent="0">
              <a:buNone/>
            </a:pPr>
            <a:r>
              <a:rPr lang="en-US" sz="2400" dirty="0"/>
              <a:t>1986	Goldschmidt is elected Governor of Oregon.</a:t>
            </a:r>
          </a:p>
          <a:p>
            <a:pPr marL="0" indent="0">
              <a:buNone/>
            </a:pPr>
            <a:endParaRPr lang="en-US" sz="1800" dirty="0"/>
          </a:p>
          <a:p>
            <a:pPr marL="0" indent="0">
              <a:buNone/>
            </a:pPr>
            <a:r>
              <a:rPr lang="en-US" sz="2400" dirty="0"/>
              <a:t>1988	Goldschmidt’s victim is behaving erratically in 	Portland, and Goldschmidt arranges a job for her in 	Seattle.  Not long after she relocates to Seattle, she is </a:t>
            </a:r>
          </a:p>
          <a:p>
            <a:pPr marL="0" indent="0">
              <a:buNone/>
            </a:pPr>
            <a:r>
              <a:rPr lang="en-US" sz="2400" dirty="0"/>
              <a:t>	raped at knifepoint by a stranger, who is apprehended.  	His defense attorney seeks to admit evidence of the </a:t>
            </a:r>
          </a:p>
          <a:p>
            <a:pPr marL="0" indent="0">
              <a:buNone/>
            </a:pPr>
            <a:r>
              <a:rPr lang="en-US" sz="2400" dirty="0"/>
              <a:t>	victim’s prior sexual assaults by Goldschmidt at trial. </a:t>
            </a:r>
          </a:p>
          <a:p>
            <a:pPr marL="0" indent="0">
              <a:buNone/>
            </a:pPr>
            <a:endParaRPr lang="en-US" sz="2400" dirty="0"/>
          </a:p>
        </p:txBody>
      </p:sp>
    </p:spTree>
    <p:extLst>
      <p:ext uri="{BB962C8B-B14F-4D97-AF65-F5344CB8AC3E}">
        <p14:creationId xmlns:p14="http://schemas.microsoft.com/office/powerpoint/2010/main" val="216780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pPr algn="ctr"/>
            <a:r>
              <a:rPr lang="en-US" sz="3600" b="1" dirty="0"/>
              <a:t>Consequences of Silence</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a:t>	</a:t>
            </a:r>
            <a:endParaRPr lang="en-US" sz="5200" dirty="0"/>
          </a:p>
        </p:txBody>
      </p:sp>
      <p:sp>
        <p:nvSpPr>
          <p:cNvPr id="4" name="Rectangle 3">
            <a:extLst>
              <a:ext uri="{FF2B5EF4-FFF2-40B4-BE49-F238E27FC236}">
                <a16:creationId xmlns:a16="http://schemas.microsoft.com/office/drawing/2014/main" id="{0A48B69B-00DA-4D0A-87C7-94B60FDF07BB}"/>
              </a:ext>
            </a:extLst>
          </p:cNvPr>
          <p:cNvSpPr/>
          <p:nvPr/>
        </p:nvSpPr>
        <p:spPr>
          <a:xfrm>
            <a:off x="533400" y="1305342"/>
            <a:ext cx="8001000" cy="5539978"/>
          </a:xfrm>
          <a:prstGeom prst="rect">
            <a:avLst/>
          </a:prstGeom>
        </p:spPr>
        <p:txBody>
          <a:bodyPr wrap="square">
            <a:spAutoFit/>
          </a:bodyPr>
          <a:lstStyle/>
          <a:p>
            <a:endParaRPr lang="en-US" dirty="0"/>
          </a:p>
          <a:p>
            <a:endParaRPr lang="en-US" dirty="0"/>
          </a:p>
          <a:p>
            <a:r>
              <a:rPr lang="en-US" sz="2000" b="1" dirty="0"/>
              <a:t>1990	Goldschmidt, worried about exposure in the Washington 	case, does not seek a second term as governor.</a:t>
            </a:r>
          </a:p>
          <a:p>
            <a:endParaRPr lang="en-US" sz="2000" b="1" dirty="0"/>
          </a:p>
          <a:p>
            <a:r>
              <a:rPr lang="en-US" sz="2000" b="1" dirty="0"/>
              <a:t>1990 to	Goldschmidt’s victim, back in Portland, is arrested more 1994	than a dozen times, mostly for drug or alcohol-related 	offenses.  She enters inpatient treatment in 1993.  </a:t>
            </a:r>
          </a:p>
          <a:p>
            <a:endParaRPr lang="en-US" sz="2000" b="1" dirty="0"/>
          </a:p>
          <a:p>
            <a:r>
              <a:rPr lang="en-US" sz="2000" b="1" dirty="0"/>
              <a:t>1994       She hires an attorney in 1994.  A conservator is appointed</a:t>
            </a:r>
          </a:p>
          <a:p>
            <a:r>
              <a:rPr lang="en-US" sz="2000" b="1" dirty="0"/>
              <a:t>               for her because she is “financially incapable.”</a:t>
            </a:r>
          </a:p>
          <a:p>
            <a:endParaRPr lang="en-US" sz="2000" b="1" dirty="0"/>
          </a:p>
          <a:p>
            <a:r>
              <a:rPr lang="en-US" sz="2000" b="1" dirty="0"/>
              <a:t>1994	Goldschmidt settles with his victim in a deal mediated by 	a prominent Oregon personal injury lawyer. She receives 	30,000 in cash and an annuity that paid her $1,500 per 	month for 10 years. In addition, she was to receive lump-	sum payments of $50,000 in 2005, 2010 and 2015.</a:t>
            </a:r>
          </a:p>
          <a:p>
            <a:endParaRPr lang="en-US" dirty="0"/>
          </a:p>
        </p:txBody>
      </p:sp>
    </p:spTree>
    <p:extLst>
      <p:ext uri="{BB962C8B-B14F-4D97-AF65-F5344CB8AC3E}">
        <p14:creationId xmlns:p14="http://schemas.microsoft.com/office/powerpoint/2010/main" val="26500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sz="5400" b="1" dirty="0"/>
              <a:t>Consequences of Silence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2004	</a:t>
            </a:r>
            <a:r>
              <a:rPr lang="en-US" i="1" dirty="0"/>
              <a:t>Willamette Week </a:t>
            </a:r>
            <a:r>
              <a:rPr lang="en-US" dirty="0"/>
              <a:t>notifies Goldschmidt it is about 	to publish a story about the abuse and the secret 	settlement.  Over the next 24 hours, Goldschmidt 	resigned from the Oregon State Bar and the 	Oregon Board of Higher Education, and met with 	an </a:t>
            </a:r>
            <a:r>
              <a:rPr lang="en-US" i="1" dirty="0"/>
              <a:t>Oregonian </a:t>
            </a:r>
            <a:r>
              <a:rPr lang="en-US" dirty="0"/>
              <a:t>reporter to “confess” to “having an 	“affair” with a high school student” when he was 	mayor.  He moves to France with his second wife.</a:t>
            </a:r>
          </a:p>
          <a:p>
            <a:pPr marL="0" indent="0">
              <a:buNone/>
            </a:pPr>
            <a:endParaRPr lang="en-US" dirty="0"/>
          </a:p>
          <a:p>
            <a:pPr marL="0" indent="0">
              <a:buNone/>
            </a:pPr>
            <a:r>
              <a:rPr lang="en-US" dirty="0"/>
              <a:t>	The </a:t>
            </a:r>
            <a:r>
              <a:rPr lang="en-US" i="1" dirty="0"/>
              <a:t>Willamette Week </a:t>
            </a:r>
            <a:r>
              <a:rPr lang="en-US" dirty="0"/>
              <a:t>reporter wins a Pulitzer.  The </a:t>
            </a:r>
          </a:p>
          <a:p>
            <a:pPr marL="0" indent="0">
              <a:buNone/>
            </a:pPr>
            <a:r>
              <a:rPr lang="en-US" i="1" dirty="0"/>
              <a:t>	Oregonian</a:t>
            </a:r>
            <a:r>
              <a:rPr lang="en-US" dirty="0"/>
              <a:t> acknowledges it first heard about the abuse 	in 1986.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923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marL="0" indent="0" algn="ctr"/>
            <a:r>
              <a:rPr lang="en-US" sz="4400" dirty="0"/>
              <a:t>Consequences of silence?</a:t>
            </a:r>
            <a:endParaRPr lang="en-US" sz="4400" b="1" dirty="0"/>
          </a:p>
        </p:txBody>
      </p:sp>
      <p:sp>
        <p:nvSpPr>
          <p:cNvPr id="3" name="Content Placeholder 2"/>
          <p:cNvSpPr>
            <a:spLocks noGrp="1"/>
          </p:cNvSpPr>
          <p:nvPr>
            <p:ph idx="1"/>
          </p:nvPr>
        </p:nvSpPr>
        <p:spPr>
          <a:xfrm>
            <a:off x="457200" y="1371600"/>
            <a:ext cx="8229600" cy="4953000"/>
          </a:xfrm>
        </p:spPr>
        <p:txBody>
          <a:bodyPr>
            <a:noAutofit/>
          </a:bodyPr>
          <a:lstStyle/>
          <a:p>
            <a:pPr marL="0" indent="0" algn="ctr">
              <a:buNone/>
            </a:pPr>
            <a:r>
              <a:rPr lang="en-US" sz="2400" b="1" dirty="0"/>
              <a:t>January 16, 2011 </a:t>
            </a:r>
          </a:p>
          <a:p>
            <a:pPr marL="0" indent="0">
              <a:buNone/>
            </a:pPr>
            <a:r>
              <a:rPr lang="en-US" sz="2400" dirty="0"/>
              <a:t>After decades of battling substance abuse, mental illness, and despair, Goldschmidt’s victim died at the age of 49.</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r>
              <a:rPr lang="en-US" sz="2400" dirty="0"/>
              <a:t>Her name was Elizabeth Dunham.</a:t>
            </a: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2895600" cy="276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3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What can/should we do?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p>
          <a:p>
            <a:pPr marL="0" indent="0">
              <a:buNone/>
            </a:pPr>
            <a:r>
              <a:rPr lang="en-US" sz="3600" dirty="0"/>
              <a:t>	“Notwithstanding any other provision of law, a confidential settlement agreement is prohibited in any civil action the factual foundation for which establishes a cause of action for civil damages for an act that may be prosecuted as a felony sex offense.”</a:t>
            </a:r>
          </a:p>
          <a:p>
            <a:pPr marL="0" indent="0">
              <a:buNone/>
            </a:pPr>
            <a:endParaRPr lang="en-US" sz="3600" dirty="0"/>
          </a:p>
          <a:p>
            <a:pPr marL="0" indent="0">
              <a:buNone/>
            </a:pPr>
            <a:r>
              <a:rPr lang="en-US" dirty="0"/>
              <a:t>Cal. Civ. Pro. Code § 1002(a).</a:t>
            </a:r>
          </a:p>
        </p:txBody>
      </p:sp>
    </p:spTree>
    <p:extLst>
      <p:ext uri="{BB962C8B-B14F-4D97-AF65-F5344CB8AC3E}">
        <p14:creationId xmlns:p14="http://schemas.microsoft.com/office/powerpoint/2010/main" val="35917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700" dirty="0"/>
              <a:t>SECRET SETTLEMENTS:  </a:t>
            </a:r>
            <a:r>
              <a:rPr lang="en-US" dirty="0"/>
              <a:t/>
            </a:r>
            <a:br>
              <a:rPr lang="en-US" dirty="0"/>
            </a:br>
            <a:r>
              <a:rPr lang="en-US" sz="4700" dirty="0"/>
              <a:t>Truth and Consequences</a:t>
            </a:r>
          </a:p>
        </p:txBody>
      </p:sp>
      <p:sp>
        <p:nvSpPr>
          <p:cNvPr id="3" name="Subtitle 2"/>
          <p:cNvSpPr>
            <a:spLocks noGrp="1"/>
          </p:cNvSpPr>
          <p:nvPr>
            <p:ph type="subTitle" idx="1"/>
          </p:nvPr>
        </p:nvSpPr>
        <p:spPr>
          <a:xfrm>
            <a:off x="533400" y="3228536"/>
            <a:ext cx="7854696" cy="2638864"/>
          </a:xfrm>
        </p:spPr>
        <p:txBody>
          <a:bodyPr>
            <a:normAutofit/>
          </a:bodyPr>
          <a:lstStyle/>
          <a:p>
            <a:pPr algn="ctr"/>
            <a:endParaRPr lang="en-US" dirty="0"/>
          </a:p>
          <a:p>
            <a:pPr algn="ctr"/>
            <a:r>
              <a:rPr lang="en-US" dirty="0"/>
              <a:t>Erin K. Olson</a:t>
            </a:r>
          </a:p>
          <a:p>
            <a:pPr algn="ctr"/>
            <a:endParaRPr lang="en-US" dirty="0"/>
          </a:p>
          <a:p>
            <a:pPr algn="ctr"/>
            <a:r>
              <a:rPr lang="en-US" dirty="0"/>
              <a:t>National Crime Victim Bar Association</a:t>
            </a:r>
          </a:p>
          <a:p>
            <a:pPr algn="ctr"/>
            <a:r>
              <a:rPr lang="en-US" dirty="0"/>
              <a:t>December 6, 2019</a:t>
            </a:r>
          </a:p>
        </p:txBody>
      </p:sp>
    </p:spTree>
    <p:extLst>
      <p:ext uri="{BB962C8B-B14F-4D97-AF65-F5344CB8AC3E}">
        <p14:creationId xmlns:p14="http://schemas.microsoft.com/office/powerpoint/2010/main" val="26999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77112"/>
          </a:xfrm>
        </p:spPr>
        <p:txBody>
          <a:bodyPr>
            <a:normAutofit fontScale="90000"/>
          </a:bodyPr>
          <a:lstStyle/>
          <a:p>
            <a:pPr algn="ctr"/>
            <a:r>
              <a:rPr lang="en-US" sz="4000" b="1" dirty="0"/>
              <a:t>They all bought the silence* of women or children they had sexually assaulted.</a:t>
            </a:r>
          </a:p>
        </p:txBody>
      </p:sp>
      <p:sp>
        <p:nvSpPr>
          <p:cNvPr id="3" name="Content Placeholder 2"/>
          <p:cNvSpPr>
            <a:spLocks noGrp="1"/>
          </p:cNvSpPr>
          <p:nvPr>
            <p:ph idx="1"/>
          </p:nvPr>
        </p:nvSpPr>
        <p:spPr>
          <a:xfrm>
            <a:off x="228600" y="2057400"/>
            <a:ext cx="8610600" cy="4648200"/>
          </a:xfrm>
        </p:spPr>
        <p:txBody>
          <a:bodyPr>
            <a:normAutofit fontScale="62500" lnSpcReduction="20000"/>
          </a:bodyPr>
          <a:lstStyle/>
          <a:p>
            <a:pPr marL="0" indent="0" algn="ctr">
              <a:buNone/>
            </a:pPr>
            <a:r>
              <a:rPr lang="en-US" sz="3600" b="1" i="1" dirty="0">
                <a:solidFill>
                  <a:srgbClr val="C00000"/>
                </a:solidFill>
              </a:rPr>
              <a:t>“Michael Jackson paid out approximately </a:t>
            </a:r>
          </a:p>
          <a:p>
            <a:pPr marL="0" indent="0" algn="ctr">
              <a:buNone/>
            </a:pPr>
            <a:r>
              <a:rPr lang="en-US" sz="3600" b="1" i="1" dirty="0">
                <a:solidFill>
                  <a:srgbClr val="C00000"/>
                </a:solidFill>
              </a:rPr>
              <a:t>$25 million to settle a civil suit”</a:t>
            </a:r>
          </a:p>
          <a:p>
            <a:pPr marL="0" indent="0" algn="ctr">
              <a:buNone/>
            </a:pPr>
            <a:endParaRPr lang="en-US" sz="1900" b="1" i="1" dirty="0">
              <a:solidFill>
                <a:srgbClr val="C00000"/>
              </a:solidFill>
            </a:endParaRPr>
          </a:p>
          <a:p>
            <a:pPr marL="0" indent="0" algn="ctr">
              <a:buNone/>
            </a:pPr>
            <a:r>
              <a:rPr lang="en-US" sz="3600" b="1" i="1" dirty="0">
                <a:solidFill>
                  <a:srgbClr val="C00000"/>
                </a:solidFill>
              </a:rPr>
              <a:t>“Harvey Weinstein’s Secret Settlements”</a:t>
            </a:r>
          </a:p>
          <a:p>
            <a:pPr marL="0" indent="0" algn="ctr">
              <a:buNone/>
            </a:pPr>
            <a:endParaRPr lang="en-US" sz="1900" b="1" i="1" dirty="0">
              <a:solidFill>
                <a:srgbClr val="C00000"/>
              </a:solidFill>
            </a:endParaRPr>
          </a:p>
          <a:p>
            <a:pPr marL="0" indent="0" algn="ctr">
              <a:buNone/>
            </a:pPr>
            <a:r>
              <a:rPr lang="en-US" sz="3600" b="1" i="1" dirty="0">
                <a:solidFill>
                  <a:srgbClr val="C00000"/>
                </a:solidFill>
              </a:rPr>
              <a:t>“The 30-Year Secret:  A crime, a cover-up </a:t>
            </a:r>
          </a:p>
          <a:p>
            <a:pPr marL="0" indent="0" algn="ctr">
              <a:buNone/>
            </a:pPr>
            <a:r>
              <a:rPr lang="en-US" sz="3600" b="1" i="1" dirty="0">
                <a:solidFill>
                  <a:srgbClr val="C00000"/>
                </a:solidFill>
              </a:rPr>
              <a:t>and the way it shaped Oregon”</a:t>
            </a:r>
          </a:p>
          <a:p>
            <a:pPr marL="0" indent="0" algn="ctr">
              <a:buNone/>
            </a:pPr>
            <a:endParaRPr lang="en-US" sz="1900" b="1" i="1" dirty="0">
              <a:solidFill>
                <a:srgbClr val="C00000"/>
              </a:solidFill>
            </a:endParaRPr>
          </a:p>
          <a:p>
            <a:pPr marL="0" indent="0" algn="ctr">
              <a:buNone/>
            </a:pPr>
            <a:r>
              <a:rPr lang="en-US" sz="3600" b="1" i="1" dirty="0">
                <a:solidFill>
                  <a:srgbClr val="C00000"/>
                </a:solidFill>
              </a:rPr>
              <a:t>“How Bill O’Reilly Silenced His Accusers”</a:t>
            </a:r>
          </a:p>
          <a:p>
            <a:pPr marL="0" indent="0" algn="ctr">
              <a:buNone/>
            </a:pPr>
            <a:endParaRPr lang="en-US" sz="1900" b="1" i="1" dirty="0">
              <a:solidFill>
                <a:srgbClr val="C00000"/>
              </a:solidFill>
            </a:endParaRPr>
          </a:p>
          <a:p>
            <a:pPr marL="0" indent="0" algn="ctr">
              <a:buNone/>
            </a:pPr>
            <a:r>
              <a:rPr lang="en-US" sz="3700" b="1" i="1" dirty="0">
                <a:solidFill>
                  <a:srgbClr val="C00000"/>
                </a:solidFill>
              </a:rPr>
              <a:t>“Bill Cosby paid $3.38 million to settle previous </a:t>
            </a:r>
          </a:p>
          <a:p>
            <a:pPr marL="0" indent="0" algn="ctr">
              <a:buNone/>
            </a:pPr>
            <a:r>
              <a:rPr lang="en-US" sz="3700" b="1" i="1" dirty="0">
                <a:solidFill>
                  <a:srgbClr val="C00000"/>
                </a:solidFill>
              </a:rPr>
              <a:t>sexual assault claim by woman now accusing him”</a:t>
            </a:r>
          </a:p>
          <a:p>
            <a:pPr marL="0" indent="0">
              <a:buNone/>
            </a:pPr>
            <a:r>
              <a:rPr lang="en-US" sz="2900" b="1" dirty="0"/>
              <a:t> </a:t>
            </a:r>
            <a:endParaRPr lang="en-US" sz="1800" b="1" dirty="0"/>
          </a:p>
          <a:p>
            <a:pPr marL="0" indent="0">
              <a:buNone/>
            </a:pPr>
            <a:endParaRPr lang="en-US" sz="1800" b="1" dirty="0"/>
          </a:p>
          <a:p>
            <a:pPr marL="0" indent="0">
              <a:buNone/>
            </a:pPr>
            <a:endParaRPr lang="en-US" sz="1800" b="1" dirty="0"/>
          </a:p>
          <a:p>
            <a:pPr marL="0" indent="0">
              <a:buNone/>
            </a:pPr>
            <a:r>
              <a:rPr lang="en-US" sz="1800" b="1" dirty="0"/>
              <a:t>*</a:t>
            </a:r>
            <a:r>
              <a:rPr lang="en-US" sz="1800" dirty="0"/>
              <a:t>In 1994, during the criminal investigation into allegations that Michael Jackson had sexually abused a child, Larry Feldman, attorney for the accuser, said "nobody bought anybody's silence.“  A few months later, the criminal matter was closed due to noncooperation by the victim and his family.</a:t>
            </a:r>
            <a:endParaRPr lang="en-US" sz="1800" b="1" dirty="0"/>
          </a:p>
        </p:txBody>
      </p:sp>
    </p:spTree>
    <p:extLst>
      <p:ext uri="{BB962C8B-B14F-4D97-AF65-F5344CB8AC3E}">
        <p14:creationId xmlns:p14="http://schemas.microsoft.com/office/powerpoint/2010/main" val="176302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94" y="457201"/>
            <a:ext cx="8962906" cy="838199"/>
          </a:xfrm>
        </p:spPr>
        <p:txBody>
          <a:bodyPr>
            <a:normAutofit/>
          </a:bodyPr>
          <a:lstStyle/>
          <a:p>
            <a:r>
              <a:rPr lang="en-US" sz="4800" b="1" dirty="0"/>
              <a:t>Why would anyone agree to that?</a:t>
            </a:r>
            <a:endParaRPr lang="en-US" sz="4800" dirty="0"/>
          </a:p>
        </p:txBody>
      </p:sp>
      <p:sp>
        <p:nvSpPr>
          <p:cNvPr id="3" name="Content Placeholder 2"/>
          <p:cNvSpPr>
            <a:spLocks noGrp="1"/>
          </p:cNvSpPr>
          <p:nvPr>
            <p:ph idx="1"/>
          </p:nvPr>
        </p:nvSpPr>
        <p:spPr>
          <a:xfrm>
            <a:off x="457200" y="1447800"/>
            <a:ext cx="8229600" cy="5257800"/>
          </a:xfrm>
        </p:spPr>
        <p:txBody>
          <a:bodyPr>
            <a:normAutofit/>
          </a:bodyPr>
          <a:lstStyle/>
          <a:p>
            <a:pPr marL="0" indent="0" algn="ctr">
              <a:lnSpc>
                <a:spcPct val="170000"/>
              </a:lnSpc>
              <a:buNone/>
            </a:pPr>
            <a:r>
              <a:rPr lang="en-US" sz="2800" b="1" i="1" dirty="0">
                <a:solidFill>
                  <a:schemeClr val="accent1">
                    <a:lumMod val="75000"/>
                  </a:schemeClr>
                </a:solidFill>
              </a:rPr>
              <a:t>$23 million (Michael Jackson, one accuser*)</a:t>
            </a:r>
          </a:p>
          <a:p>
            <a:pPr marL="0" indent="0" algn="ctr">
              <a:lnSpc>
                <a:spcPct val="170000"/>
              </a:lnSpc>
              <a:buNone/>
            </a:pPr>
            <a:r>
              <a:rPr lang="en-US" sz="2800" b="1" i="1" dirty="0">
                <a:solidFill>
                  <a:schemeClr val="accent1">
                    <a:lumMod val="75000"/>
                  </a:schemeClr>
                </a:solidFill>
              </a:rPr>
              <a:t>??? (Harvey Weinstein, ??? accusers)</a:t>
            </a:r>
          </a:p>
          <a:p>
            <a:pPr marL="0" indent="0" algn="ctr">
              <a:lnSpc>
                <a:spcPct val="170000"/>
              </a:lnSpc>
              <a:buNone/>
            </a:pPr>
            <a:r>
              <a:rPr lang="en-US" sz="2800" b="1" i="1" dirty="0">
                <a:solidFill>
                  <a:schemeClr val="accent1">
                    <a:lumMod val="75000"/>
                  </a:schemeClr>
                </a:solidFill>
              </a:rPr>
              <a:t>$350,000 (Neil Goldschmidt, one accuser)</a:t>
            </a:r>
          </a:p>
          <a:p>
            <a:pPr marL="0" indent="0" algn="ctr">
              <a:lnSpc>
                <a:spcPct val="170000"/>
              </a:lnSpc>
              <a:buNone/>
            </a:pPr>
            <a:r>
              <a:rPr lang="en-US" sz="2800" b="1" i="1" dirty="0">
                <a:solidFill>
                  <a:schemeClr val="accent1">
                    <a:lumMod val="75000"/>
                  </a:schemeClr>
                </a:solidFill>
              </a:rPr>
              <a:t>$45 million (Bill O’Reilly, six accusers)</a:t>
            </a:r>
          </a:p>
          <a:p>
            <a:pPr marL="0" indent="0" algn="ctr">
              <a:lnSpc>
                <a:spcPct val="170000"/>
              </a:lnSpc>
              <a:buNone/>
            </a:pPr>
            <a:r>
              <a:rPr lang="en-US" sz="2800" b="1" i="1" dirty="0">
                <a:solidFill>
                  <a:schemeClr val="accent1">
                    <a:lumMod val="75000"/>
                  </a:schemeClr>
                </a:solidFill>
              </a:rPr>
              <a:t>$3.38 million (Bill Cosby, one accuser)</a:t>
            </a:r>
          </a:p>
          <a:p>
            <a:pPr marL="0" indent="0">
              <a:buNone/>
            </a:pPr>
            <a:endParaRPr lang="en-US" sz="1600" dirty="0"/>
          </a:p>
          <a:p>
            <a:pPr marL="0" indent="0">
              <a:buNone/>
            </a:pPr>
            <a:endParaRPr lang="en-US" sz="1600" dirty="0"/>
          </a:p>
          <a:p>
            <a:pPr marL="0" indent="0">
              <a:buNone/>
            </a:pPr>
            <a:r>
              <a:rPr lang="en-US" sz="1600" dirty="0"/>
              <a:t>* $15,331,250 to be held in trust for the victim, $1.5 million for each of his parents, and $5 million for the family's lawyer.</a:t>
            </a:r>
            <a:endParaRPr lang="en-US" sz="1600" b="1" dirty="0"/>
          </a:p>
        </p:txBody>
      </p:sp>
    </p:spTree>
    <p:extLst>
      <p:ext uri="{BB962C8B-B14F-4D97-AF65-F5344CB8AC3E}">
        <p14:creationId xmlns:p14="http://schemas.microsoft.com/office/powerpoint/2010/main" val="299656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96112"/>
          </a:xfrm>
        </p:spPr>
        <p:txBody>
          <a:bodyPr>
            <a:noAutofit/>
          </a:bodyPr>
          <a:lstStyle/>
          <a:p>
            <a:pPr algn="ctr"/>
            <a:r>
              <a:rPr lang="en-US" sz="4000" b="1" dirty="0"/>
              <a:t>Isn’t that illegal?</a:t>
            </a:r>
            <a:endParaRPr lang="en-US" sz="4000" dirty="0"/>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pPr marL="0" indent="0">
              <a:buNone/>
            </a:pPr>
            <a:r>
              <a:rPr lang="en-US" dirty="0"/>
              <a:t>(1) A person commits compounding if he accepts or agrees to accept any pecuniary benefit as consideration for:</a:t>
            </a:r>
          </a:p>
          <a:p>
            <a:pPr marL="0" indent="0">
              <a:buNone/>
            </a:pPr>
            <a:endParaRPr lang="en-US" sz="900" dirty="0"/>
          </a:p>
          <a:p>
            <a:pPr marL="0" indent="0">
              <a:buNone/>
            </a:pPr>
            <a:r>
              <a:rPr lang="en-US" dirty="0"/>
              <a:t>	(a) Refraining from seeking prosecution of an 	offender; or</a:t>
            </a:r>
          </a:p>
          <a:p>
            <a:pPr marL="0" indent="0">
              <a:buNone/>
            </a:pPr>
            <a:r>
              <a:rPr lang="en-US" dirty="0"/>
              <a:t>	(b) Refraining from reporting to law enforcement 	authorities the commission or suspected commission 	of any crime or information relating to a crime.</a:t>
            </a:r>
          </a:p>
          <a:p>
            <a:pPr marL="0" indent="0">
              <a:buNone/>
            </a:pPr>
            <a:endParaRPr lang="en-US" sz="900" dirty="0"/>
          </a:p>
          <a:p>
            <a:pPr marL="0" indent="0">
              <a:buNone/>
            </a:pPr>
            <a:r>
              <a:rPr lang="en-US" dirty="0"/>
              <a:t>(2) It is an affirmative defense to prosecution under this section that the benefit received by the defendant did not exceed an amount which the defendant reasonably believed to be due as restitution or indemnification for harm caused by the crime.</a:t>
            </a:r>
          </a:p>
          <a:p>
            <a:pPr marL="0" indent="0">
              <a:buNone/>
            </a:pPr>
            <a:endParaRPr lang="en-US" sz="900" dirty="0"/>
          </a:p>
          <a:p>
            <a:pPr marL="0" indent="0">
              <a:buNone/>
            </a:pPr>
            <a:r>
              <a:rPr lang="en-US" dirty="0"/>
              <a:t>(3) Compounding is a class 3 misdemeanor.</a:t>
            </a:r>
          </a:p>
          <a:p>
            <a:pPr marL="0" indent="0">
              <a:buNone/>
            </a:pPr>
            <a:endParaRPr lang="en-US" dirty="0"/>
          </a:p>
          <a:p>
            <a:pPr marL="0" indent="0">
              <a:buNone/>
            </a:pPr>
            <a:r>
              <a:rPr lang="en-US" b="1" dirty="0"/>
              <a:t>Colo. Rev. State. § 18-8-108</a:t>
            </a:r>
          </a:p>
        </p:txBody>
      </p:sp>
    </p:spTree>
    <p:extLst>
      <p:ext uri="{BB962C8B-B14F-4D97-AF65-F5344CB8AC3E}">
        <p14:creationId xmlns:p14="http://schemas.microsoft.com/office/powerpoint/2010/main" val="383084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96112"/>
          </a:xfrm>
        </p:spPr>
        <p:txBody>
          <a:bodyPr>
            <a:noAutofit/>
          </a:bodyPr>
          <a:lstStyle/>
          <a:p>
            <a:pPr algn="ctr"/>
            <a:r>
              <a:rPr lang="en-US" sz="4000" b="1" dirty="0"/>
              <a:t>Isn’t that illegal?</a:t>
            </a:r>
            <a:endParaRPr lang="en-US" sz="40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543799" cy="531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09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96112"/>
          </a:xfrm>
        </p:spPr>
        <p:txBody>
          <a:bodyPr>
            <a:noAutofit/>
          </a:bodyPr>
          <a:lstStyle/>
          <a:p>
            <a:pPr algn="ctr"/>
            <a:r>
              <a:rPr lang="en-US" sz="4000" b="1" dirty="0"/>
              <a:t>Isn’t that illegal?</a:t>
            </a:r>
            <a:endParaRPr lang="en-US" sz="4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8925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8" y="2895599"/>
            <a:ext cx="8153402" cy="250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60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96112"/>
          </a:xfrm>
        </p:spPr>
        <p:txBody>
          <a:bodyPr>
            <a:noAutofit/>
          </a:bodyPr>
          <a:lstStyle/>
          <a:p>
            <a:pPr algn="ctr"/>
            <a:r>
              <a:rPr lang="en-US" sz="4000" b="1" dirty="0"/>
              <a:t>Isn’t that illegal?</a:t>
            </a:r>
            <a:endParaRPr lang="en-US" sz="4000" dirty="0"/>
          </a:p>
        </p:txBody>
      </p:sp>
      <p:sp>
        <p:nvSpPr>
          <p:cNvPr id="3" name="Content Placeholder 2">
            <a:extLst>
              <a:ext uri="{FF2B5EF4-FFF2-40B4-BE49-F238E27FC236}">
                <a16:creationId xmlns:a16="http://schemas.microsoft.com/office/drawing/2014/main" id="{9ADCF7B1-F748-4A83-9C85-63BD7CBA60C1}"/>
              </a:ext>
            </a:extLst>
          </p:cNvPr>
          <p:cNvSpPr>
            <a:spLocks noGrp="1"/>
          </p:cNvSpPr>
          <p:nvPr>
            <p:ph idx="1"/>
          </p:nvPr>
        </p:nvSpPr>
        <p:spPr>
          <a:xfrm>
            <a:off x="457200" y="1447800"/>
            <a:ext cx="8229600" cy="4876800"/>
          </a:xfrm>
        </p:spPr>
        <p:txBody>
          <a:bodyPr/>
          <a:lstStyle/>
          <a:p>
            <a:pPr marL="0" indent="0" algn="ctr">
              <a:buNone/>
            </a:pPr>
            <a:r>
              <a:rPr lang="en-US" b="1" i="1" dirty="0"/>
              <a:t>Portland developer Terry Bean and his </a:t>
            </a:r>
          </a:p>
          <a:p>
            <a:pPr marL="0" indent="0" algn="ctr">
              <a:buNone/>
            </a:pPr>
            <a:r>
              <a:rPr lang="en-US" b="1" i="1" dirty="0"/>
              <a:t>former attorney Derek Ashton arrested in </a:t>
            </a:r>
          </a:p>
          <a:p>
            <a:pPr marL="0" indent="0" algn="ctr">
              <a:buNone/>
            </a:pPr>
            <a:r>
              <a:rPr lang="en-US" b="1" i="1" dirty="0"/>
              <a:t>alleged witness payoff</a:t>
            </a:r>
          </a:p>
          <a:p>
            <a:pPr marL="0" indent="0">
              <a:buNone/>
            </a:pPr>
            <a:endParaRPr lang="en-US" b="1" dirty="0"/>
          </a:p>
        </p:txBody>
      </p:sp>
      <p:pic>
        <p:nvPicPr>
          <p:cNvPr id="1026" name="Picture 2" descr="Image result for derek ashton">
            <a:extLst>
              <a:ext uri="{FF2B5EF4-FFF2-40B4-BE49-F238E27FC236}">
                <a16:creationId xmlns:a16="http://schemas.microsoft.com/office/drawing/2014/main" id="{0E8A0114-F89C-4B16-87FE-57B3CEC3C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24" y="3048000"/>
            <a:ext cx="2504369" cy="3127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glasses and smiling at the camera&#10;&#10;Description automatically generated">
            <a:extLst>
              <a:ext uri="{FF2B5EF4-FFF2-40B4-BE49-F238E27FC236}">
                <a16:creationId xmlns:a16="http://schemas.microsoft.com/office/drawing/2014/main" id="{4B17A67D-BC2D-4000-AF81-41D2F09D4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048000"/>
            <a:ext cx="2504369" cy="3124200"/>
          </a:xfrm>
          <a:prstGeom prst="rect">
            <a:avLst/>
          </a:prstGeom>
        </p:spPr>
      </p:pic>
    </p:spTree>
    <p:extLst>
      <p:ext uri="{BB962C8B-B14F-4D97-AF65-F5344CB8AC3E}">
        <p14:creationId xmlns:p14="http://schemas.microsoft.com/office/powerpoint/2010/main" val="404177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000" b="1" dirty="0"/>
              <a:t>Isn’t that unethical?</a:t>
            </a:r>
            <a:endParaRPr lang="en-US" sz="4400"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04718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6" y="2971800"/>
            <a:ext cx="8090045" cy="245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628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4249</TotalTime>
  <Words>1121</Words>
  <Application>Microsoft Office PowerPoint</Application>
  <PresentationFormat>On-screen Show (4:3)</PresentationFormat>
  <Paragraphs>246</Paragraphs>
  <Slides>28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Calibri-Bold</vt:lpstr>
      <vt:lpstr>Constantia</vt:lpstr>
      <vt:lpstr>Times New Roman</vt:lpstr>
      <vt:lpstr>Wingdings 2</vt:lpstr>
      <vt:lpstr>Flow</vt:lpstr>
      <vt:lpstr>SECRET SETTLEMENTS:   Truth and Consequences</vt:lpstr>
      <vt:lpstr>What Do These Men Have in Common?  </vt:lpstr>
      <vt:lpstr>They all bought the silence* of women or children they had sexually assaulted.</vt:lpstr>
      <vt:lpstr>Why would anyone agree to that?</vt:lpstr>
      <vt:lpstr>Isn’t that illegal?</vt:lpstr>
      <vt:lpstr>Isn’t that illegal?</vt:lpstr>
      <vt:lpstr>Isn’t that illegal?</vt:lpstr>
      <vt:lpstr>Isn’t that illegal?</vt:lpstr>
      <vt:lpstr>Isn’t that unethical?</vt:lpstr>
      <vt:lpstr>Isn’t that unethical?</vt:lpstr>
      <vt:lpstr>Isn’t that unethical?</vt:lpstr>
      <vt:lpstr>Isn’t that unethical?</vt:lpstr>
      <vt:lpstr>Aren’t there tax consequences?</vt:lpstr>
      <vt:lpstr>Aren’t there tax consequences?</vt:lpstr>
      <vt:lpstr>Doesn’t it violate public policy?</vt:lpstr>
      <vt:lpstr>Are there any “pros,” or just “cons”?</vt:lpstr>
      <vt:lpstr>Are there any “pros,” or just “cons”?</vt:lpstr>
      <vt:lpstr>Enforcement Mechanisms</vt:lpstr>
      <vt:lpstr>Enforcement Mechanisms:  Disgorgement</vt:lpstr>
      <vt:lpstr>Enforcement Mechanisms:  Disgorgement</vt:lpstr>
      <vt:lpstr>What is the market value of silence?</vt:lpstr>
      <vt:lpstr>What are the consequences of silence? </vt:lpstr>
      <vt:lpstr>Consequences of silence?</vt:lpstr>
      <vt:lpstr>Consequences of Silence</vt:lpstr>
      <vt:lpstr>Consequences of Silence</vt:lpstr>
      <vt:lpstr>Consequences of silence?</vt:lpstr>
      <vt:lpstr>    What can/should we do? </vt:lpstr>
      <vt:lpstr>SECRET SETTLEMENTS:   Truth and Consequences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Financial Abuse and its Implications for Estate Plans</dc:title>
  <dc:creator>EOlson</dc:creator>
  <cp:lastModifiedBy>RWilliams</cp:lastModifiedBy>
  <cp:revision>266</cp:revision>
  <cp:lastPrinted>2012-12-07T19:16:25Z</cp:lastPrinted>
  <dcterms:created xsi:type="dcterms:W3CDTF">2011-08-31T15:51:35Z</dcterms:created>
  <dcterms:modified xsi:type="dcterms:W3CDTF">2019-12-11T21:16:53Z</dcterms:modified>
</cp:coreProperties>
</file>