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64" r:id="rId7"/>
    <p:sldId id="272" r:id="rId8"/>
    <p:sldId id="263" r:id="rId9"/>
    <p:sldId id="259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8" r:id="rId19"/>
    <p:sldId id="281" r:id="rId20"/>
    <p:sldId id="284" r:id="rId21"/>
    <p:sldId id="285" r:id="rId22"/>
    <p:sldId id="287" r:id="rId23"/>
    <p:sldId id="286" r:id="rId2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ya Ostovar" initials="SO" lastIdx="3" clrIdx="0">
    <p:extLst>
      <p:ext uri="{19B8F6BF-5375-455C-9EA6-DF929625EA0E}">
        <p15:presenceInfo xmlns:p15="http://schemas.microsoft.com/office/powerpoint/2012/main" userId="Sonya Ostov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0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CEDC-527B-4237-8EB5-B0B8C586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180" y="1177047"/>
            <a:ext cx="6530326" cy="4337230"/>
          </a:xfrm>
          <a:solidFill>
            <a:schemeClr val="tx1">
              <a:lumMod val="95000"/>
            </a:schemeClr>
          </a:solidFill>
          <a:ln>
            <a:solidFill>
              <a:srgbClr val="002060"/>
            </a:solidFill>
          </a:ln>
        </p:spPr>
        <p:txBody>
          <a:bodyPr anchor="ctr">
            <a:normAutofit fontScale="90000"/>
          </a:bodyPr>
          <a:lstStyle/>
          <a:p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NCVBA CSA SECTION</a:t>
            </a:r>
            <a:br>
              <a:rPr lang="en-US" sz="51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US" sz="51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CLOSING ARGUMENT</a:t>
            </a:r>
            <a:br>
              <a:rPr lang="en-US" sz="5100" b="1" dirty="0"/>
            </a:br>
            <a:br>
              <a:rPr lang="en-US" sz="5100" b="1" dirty="0"/>
            </a:br>
            <a:endParaRPr lang="en-US" sz="5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C6698-611F-4D71-8FC8-DD9FC19AC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8657" y="1480929"/>
            <a:ext cx="3133325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Dave Ring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Taylor &amp; Ring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Ring@TaylorRing.com</a:t>
            </a:r>
          </a:p>
        </p:txBody>
      </p:sp>
    </p:spTree>
    <p:extLst>
      <p:ext uri="{BB962C8B-B14F-4D97-AF65-F5344CB8AC3E}">
        <p14:creationId xmlns:p14="http://schemas.microsoft.com/office/powerpoint/2010/main" val="8246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39DB1D2F-0288-4331-A038-D4AE35E96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380" y="342218"/>
            <a:ext cx="6299510" cy="504690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7EB98E-39EC-439A-A92B-42C7124A516E}"/>
              </a:ext>
            </a:extLst>
          </p:cNvPr>
          <p:cNvSpPr txBox="1"/>
          <p:nvPr/>
        </p:nvSpPr>
        <p:spPr>
          <a:xfrm>
            <a:off x="3949430" y="5671225"/>
            <a:ext cx="390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FELICIA AT TIME OF TRIAL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15</a:t>
            </a:r>
          </a:p>
        </p:txBody>
      </p:sp>
    </p:spTree>
    <p:extLst>
      <p:ext uri="{BB962C8B-B14F-4D97-AF65-F5344CB8AC3E}">
        <p14:creationId xmlns:p14="http://schemas.microsoft.com/office/powerpoint/2010/main" val="15955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8BB8-D67D-471B-A5C3-A57C5881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65" y="398835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954A-91F4-403B-A5BA-2B226D9C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2198450"/>
            <a:ext cx="11595370" cy="45039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Tell the jury </a:t>
            </a:r>
            <a:r>
              <a:rPr lang="en-US" sz="4400" u="sng" dirty="0"/>
              <a:t>WHAT</a:t>
            </a:r>
            <a:r>
              <a:rPr lang="en-US" sz="4400" dirty="0"/>
              <a:t> you want them to do............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b="1" dirty="0"/>
              <a:t>AND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u="sng" dirty="0"/>
              <a:t>HOW</a:t>
            </a:r>
            <a:r>
              <a:rPr lang="en-US" sz="4400" dirty="0"/>
              <a:t> to do it</a:t>
            </a:r>
          </a:p>
        </p:txBody>
      </p:sp>
    </p:spTree>
    <p:extLst>
      <p:ext uri="{BB962C8B-B14F-4D97-AF65-F5344CB8AC3E}">
        <p14:creationId xmlns:p14="http://schemas.microsoft.com/office/powerpoint/2010/main" val="34126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7985-CAB4-49E5-A85F-F9605CD4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0760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Format for </a:t>
            </a:r>
            <a:r>
              <a:rPr lang="en-US" u="sng" dirty="0">
                <a:solidFill>
                  <a:srgbClr val="002060"/>
                </a:solidFill>
              </a:rPr>
              <a:t>every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C63B-81CA-473A-A2C0-6045FF4F6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45532"/>
            <a:ext cx="8751392" cy="500001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/>
              <a:t>Intro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Empower Jury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The Basics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Themes:  which lead into liability....</a:t>
            </a:r>
          </a:p>
        </p:txBody>
      </p:sp>
    </p:spTree>
    <p:extLst>
      <p:ext uri="{BB962C8B-B14F-4D97-AF65-F5344CB8AC3E}">
        <p14:creationId xmlns:p14="http://schemas.microsoft.com/office/powerpoint/2010/main" val="35628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E7872-8A1A-4E5C-AECE-CBE4FF6E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54" y="0"/>
            <a:ext cx="57937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CADCE-9B4C-4B92-9717-C34C0090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685" y="0"/>
            <a:ext cx="5893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BCF10-4018-4231-BF7E-05917D2A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6" y="0"/>
            <a:ext cx="593005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0A040F-425A-4870-9EDB-89E9EAB4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57" y="0"/>
            <a:ext cx="5461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92E6-C503-4639-A9DC-B6CE30F5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2938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059F-1126-47E7-A80C-F5C09EC29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851" y="1676756"/>
            <a:ext cx="10603149" cy="4998169"/>
          </a:xfrm>
        </p:spPr>
        <p:txBody>
          <a:bodyPr>
            <a:noAutofit/>
          </a:bodyPr>
          <a:lstStyle/>
          <a:p>
            <a:r>
              <a:rPr lang="en-US" sz="3600" dirty="0"/>
              <a:t>Graphics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600" dirty="0"/>
              <a:t>Timelines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600" dirty="0"/>
              <a:t>Key Exhibits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600" dirty="0"/>
              <a:t>Key Testimony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600" dirty="0"/>
              <a:t>ARGUE! –– Do NOT summarize the FACTS/ 				      TESTIMONY!</a:t>
            </a:r>
          </a:p>
        </p:txBody>
      </p:sp>
    </p:spTree>
    <p:extLst>
      <p:ext uri="{BB962C8B-B14F-4D97-AF65-F5344CB8AC3E}">
        <p14:creationId xmlns:p14="http://schemas.microsoft.com/office/powerpoint/2010/main" val="11368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E604-D9D7-4F93-B3DA-99BC167E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4AD8-1075-4A40-846B-2CE26B8D3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33417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E604-D9D7-4F93-B3DA-99BC167E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4AD8-1075-4A40-846B-2CE26B8D3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NON-ECONOMIC</a:t>
            </a:r>
          </a:p>
        </p:txBody>
      </p:sp>
    </p:spTree>
    <p:extLst>
      <p:ext uri="{BB962C8B-B14F-4D97-AF65-F5344CB8AC3E}">
        <p14:creationId xmlns:p14="http://schemas.microsoft.com/office/powerpoint/2010/main" val="25788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0446CE-9F09-4A43-A94D-BF70B8D4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14222" y="-988927"/>
            <a:ext cx="6019823" cy="88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048DD8-D992-471C-95E4-16FFC3DD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62859" y="-906157"/>
            <a:ext cx="5990815" cy="86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4BB2-1E4A-4756-A5AF-835A6727E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Felicia m.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of los Angeles</a:t>
            </a:r>
          </a:p>
        </p:txBody>
      </p:sp>
    </p:spTree>
    <p:extLst>
      <p:ext uri="{BB962C8B-B14F-4D97-AF65-F5344CB8AC3E}">
        <p14:creationId xmlns:p14="http://schemas.microsoft.com/office/powerpoint/2010/main" val="18447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F264-5A55-4669-ABA7-2D3DC2B6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381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General damages </a:t>
            </a:r>
            <a:br>
              <a:rPr lang="en-US" dirty="0"/>
            </a:br>
            <a:r>
              <a:rPr lang="en-US" dirty="0"/>
              <a:t>Numbers on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5167-3F21-4C34-8CD6-B759FFD6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75881"/>
            <a:ext cx="8453336" cy="4922197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 7-9:	   $_____________________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 9-15:    $_____________________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 15-25:  $_____________________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 25-35:   $_____________________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 35</a:t>
            </a:r>
            <a:r>
              <a:rPr lang="en-US" dirty="0">
                <a:sym typeface="Wingdings" panose="05000000000000000000" pitchFamily="2" charset="2"/>
              </a:rPr>
              <a:t>:    $_____________________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	($90 Million)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2131EC4A-0F3A-458F-99F2-2099D27F4E4D}"/>
              </a:ext>
            </a:extLst>
          </p:cNvPr>
          <p:cNvSpPr/>
          <p:nvPr/>
        </p:nvSpPr>
        <p:spPr>
          <a:xfrm>
            <a:off x="6483485" y="1988334"/>
            <a:ext cx="301557" cy="1188720"/>
          </a:xfrm>
          <a:prstGeom prst="rightBracke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97EBC3CF-91CC-4BF6-89F9-A53A42111981}"/>
              </a:ext>
            </a:extLst>
          </p:cNvPr>
          <p:cNvSpPr/>
          <p:nvPr/>
        </p:nvSpPr>
        <p:spPr>
          <a:xfrm>
            <a:off x="6489117" y="3589506"/>
            <a:ext cx="301557" cy="208172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CCAFA-B442-4E56-A17F-4A39160746AB}"/>
              </a:ext>
            </a:extLst>
          </p:cNvPr>
          <p:cNvSpPr txBox="1"/>
          <p:nvPr/>
        </p:nvSpPr>
        <p:spPr>
          <a:xfrm>
            <a:off x="7159556" y="2433047"/>
            <a:ext cx="128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PAST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D203C66-BAB6-47B7-A5BB-E2517BAABF1B}"/>
              </a:ext>
            </a:extLst>
          </p:cNvPr>
          <p:cNvSpPr/>
          <p:nvPr/>
        </p:nvSpPr>
        <p:spPr>
          <a:xfrm>
            <a:off x="6935821" y="2636196"/>
            <a:ext cx="223735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DA78C38-A95A-4F3A-AC83-636D584DCB50}"/>
              </a:ext>
            </a:extLst>
          </p:cNvPr>
          <p:cNvSpPr/>
          <p:nvPr/>
        </p:nvSpPr>
        <p:spPr>
          <a:xfrm>
            <a:off x="6935821" y="4610911"/>
            <a:ext cx="301557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BF8F1-3DF8-4FB3-BA67-23133D9B306C}"/>
              </a:ext>
            </a:extLst>
          </p:cNvPr>
          <p:cNvSpPr txBox="1"/>
          <p:nvPr/>
        </p:nvSpPr>
        <p:spPr>
          <a:xfrm>
            <a:off x="7310335" y="4445700"/>
            <a:ext cx="128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8238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D650-F960-42D8-8533-87F20C8A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7024"/>
            <a:ext cx="7729728" cy="1188720"/>
          </a:xfrm>
        </p:spPr>
        <p:txBody>
          <a:bodyPr/>
          <a:lstStyle/>
          <a:p>
            <a:r>
              <a:rPr lang="en-US" dirty="0"/>
              <a:t>APPORTIONMENT OF FAULT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B5528-7C0E-4027-B593-1E3B7DF1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00" y="1601618"/>
            <a:ext cx="6602400" cy="50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E82A5-3499-4EB5-929F-66A61983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2" y="44733"/>
            <a:ext cx="5256826" cy="6768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73F20-D3E0-4524-9BC3-3775E899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765"/>
            <a:ext cx="5683868" cy="67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166E7-18D2-44CD-8B17-83E96FE2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2" y="521677"/>
            <a:ext cx="5774214" cy="5814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E60D2-EA36-44C5-B6CB-2835FD36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521677"/>
            <a:ext cx="5992270" cy="58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3B23-A7D8-43B0-B5F5-28C45B32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4007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Quick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B408-012D-4190-B7E6-C0062B7A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5" y="1521115"/>
            <a:ext cx="12191999" cy="5716264"/>
          </a:xfrm>
        </p:spPr>
        <p:txBody>
          <a:bodyPr>
            <a:noAutofit/>
          </a:bodyPr>
          <a:lstStyle/>
          <a:p>
            <a:r>
              <a:rPr lang="en-US" sz="3400" dirty="0"/>
              <a:t>Felicia molested by men in home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400" dirty="0"/>
              <a:t>Home was under investigation for “neglect” by DCFS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400" dirty="0"/>
              <a:t>In the course of investigation, DCFS then suspected sexual abuse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400" dirty="0"/>
              <a:t>DCFS failed to report suspected sexual abuse to police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400" dirty="0"/>
              <a:t>“Mandated Reporters” of child abuse</a:t>
            </a:r>
          </a:p>
        </p:txBody>
      </p:sp>
    </p:spTree>
    <p:extLst>
      <p:ext uri="{BB962C8B-B14F-4D97-AF65-F5344CB8AC3E}">
        <p14:creationId xmlns:p14="http://schemas.microsoft.com/office/powerpoint/2010/main" val="18521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1F7-8BA8-489D-A8F7-2EC191BE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346" y="403967"/>
            <a:ext cx="5415305" cy="1026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Plaintiff: Felicia m.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68B679-771D-479D-9801-7054D5974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893" y="1638886"/>
            <a:ext cx="2910213" cy="432151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FE5046-A0C9-4E6E-A403-81A7BAB4B254}"/>
              </a:ext>
            </a:extLst>
          </p:cNvPr>
          <p:cNvSpPr txBox="1"/>
          <p:nvPr/>
        </p:nvSpPr>
        <p:spPr>
          <a:xfrm>
            <a:off x="5656216" y="6336236"/>
            <a:ext cx="87956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9</a:t>
            </a:r>
          </a:p>
        </p:txBody>
      </p:sp>
    </p:spTree>
    <p:extLst>
      <p:ext uri="{BB962C8B-B14F-4D97-AF65-F5344CB8AC3E}">
        <p14:creationId xmlns:p14="http://schemas.microsoft.com/office/powerpoint/2010/main" val="37872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1F7-8BA8-489D-A8F7-2EC191BE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794" y="406258"/>
            <a:ext cx="7550408" cy="90467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FELICIA’S MOTHER: NELLA TRAN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6C6750-DF32-4D5E-BBAD-8DB80C976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621" y="1517043"/>
            <a:ext cx="4224263" cy="473105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57F710-0839-4941-90CE-257DD92CF4A4}"/>
              </a:ext>
            </a:extLst>
          </p:cNvPr>
          <p:cNvSpPr txBox="1"/>
          <p:nvPr/>
        </p:nvSpPr>
        <p:spPr>
          <a:xfrm>
            <a:off x="5167007" y="6255044"/>
            <a:ext cx="185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CONVICTED</a:t>
            </a:r>
          </a:p>
        </p:txBody>
      </p:sp>
    </p:spTree>
    <p:extLst>
      <p:ext uri="{BB962C8B-B14F-4D97-AF65-F5344CB8AC3E}">
        <p14:creationId xmlns:p14="http://schemas.microsoft.com/office/powerpoint/2010/main" val="21814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1F7-8BA8-489D-A8F7-2EC191BE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37" y="318234"/>
            <a:ext cx="6473124" cy="10825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Perpetrator: louis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3EE58-9296-404A-A7F1-8C65D7692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9810" y="1545105"/>
            <a:ext cx="5392377" cy="482651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85826-C96B-4DB5-91F5-A1FA8D68A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25" y="6364181"/>
            <a:ext cx="185334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1F7-8BA8-489D-A8F7-2EC191BE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57" y="214007"/>
            <a:ext cx="7657643" cy="10953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Perpetrator: TIMOTHY MARTINSON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6C6C2E-5C31-458E-999E-AA312DE18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018" y="1555267"/>
            <a:ext cx="4946319" cy="479643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11F508-CACB-471C-8B93-6401B122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04" y="6350661"/>
            <a:ext cx="185334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1F7-8BA8-489D-A8F7-2EC191BE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800" y="561165"/>
            <a:ext cx="5250399" cy="110654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monte townhouse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FF5F19-C508-4C1B-B53D-D5CDFD3A0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009" y="1904478"/>
            <a:ext cx="7093981" cy="4704430"/>
          </a:xfrm>
        </p:spPr>
      </p:pic>
    </p:spTree>
    <p:extLst>
      <p:ext uri="{BB962C8B-B14F-4D97-AF65-F5344CB8AC3E}">
        <p14:creationId xmlns:p14="http://schemas.microsoft.com/office/powerpoint/2010/main" val="40372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1F7-8BA8-489D-A8F7-2EC191BE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83" y="472409"/>
            <a:ext cx="8171234" cy="110913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FELICIA’S FATHER: DANNIS MARQUEZ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D98097-635F-463B-B5E5-CF318279D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125" y="1761295"/>
            <a:ext cx="6159750" cy="435740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076025-4F29-4CBD-8DCB-8206D662B346}"/>
              </a:ext>
            </a:extLst>
          </p:cNvPr>
          <p:cNvSpPr txBox="1"/>
          <p:nvPr/>
        </p:nvSpPr>
        <p:spPr>
          <a:xfrm>
            <a:off x="4161005" y="6298444"/>
            <a:ext cx="3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Guardian for minor at trial</a:t>
            </a:r>
          </a:p>
        </p:txBody>
      </p:sp>
    </p:spTree>
    <p:extLst>
      <p:ext uri="{BB962C8B-B14F-4D97-AF65-F5344CB8AC3E}">
        <p14:creationId xmlns:p14="http://schemas.microsoft.com/office/powerpoint/2010/main" val="6322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161</Words>
  <Application>Microsoft Office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Gill Sans MT</vt:lpstr>
      <vt:lpstr>Times New Roman</vt:lpstr>
      <vt:lpstr>Parcel</vt:lpstr>
      <vt:lpstr>  NCVBA CSA SECTION  CLOSING ARGUMENT  </vt:lpstr>
      <vt:lpstr>Felicia m. v. county of los Angeles</vt:lpstr>
      <vt:lpstr>Quick Facts</vt:lpstr>
      <vt:lpstr>Plaintiff: Felicia m.</vt:lpstr>
      <vt:lpstr>FELICIA’S MOTHER: NELLA TRAN</vt:lpstr>
      <vt:lpstr>Perpetrator: louis fluet</vt:lpstr>
      <vt:lpstr>Perpetrator: TIMOTHY MARTINSON</vt:lpstr>
      <vt:lpstr>El monte townhouse</vt:lpstr>
      <vt:lpstr>FELICIA’S FATHER: DANNIS MARQUEZ</vt:lpstr>
      <vt:lpstr>PowerPoint Presentation</vt:lpstr>
      <vt:lpstr>closing</vt:lpstr>
      <vt:lpstr>Format for every case</vt:lpstr>
      <vt:lpstr>PowerPoint Presentation</vt:lpstr>
      <vt:lpstr>PowerPoint Presentation</vt:lpstr>
      <vt:lpstr>liability</vt:lpstr>
      <vt:lpstr>DAMAGES</vt:lpstr>
      <vt:lpstr>DAMAGES</vt:lpstr>
      <vt:lpstr>PowerPoint Presentation</vt:lpstr>
      <vt:lpstr>PowerPoint Presentation</vt:lpstr>
      <vt:lpstr>General damages  Numbers on board</vt:lpstr>
      <vt:lpstr>APPORTIONMENT OF FAULT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HARASSMENT Cases and The Media</dc:title>
  <dc:creator>Sonya Ostovar</dc:creator>
  <cp:lastModifiedBy>Sonya Ostovar</cp:lastModifiedBy>
  <cp:revision>45</cp:revision>
  <cp:lastPrinted>2019-11-19T23:01:07Z</cp:lastPrinted>
  <dcterms:created xsi:type="dcterms:W3CDTF">2019-05-02T17:33:11Z</dcterms:created>
  <dcterms:modified xsi:type="dcterms:W3CDTF">2019-11-20T21:00:26Z</dcterms:modified>
</cp:coreProperties>
</file>